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54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19.03.2020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19.03.2020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19.03.2020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19.03.2020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19.03.2020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19.03.2020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19.03.2020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19.03.2020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0" y="274638"/>
            <a:ext cx="9036496" cy="6466730"/>
          </a:xfrm>
        </p:spPr>
        <p:txBody>
          <a:bodyPr>
            <a:normAutofit/>
          </a:bodyPr>
          <a:lstStyle/>
          <a:p>
            <a:r>
              <a:rPr lang="ru-RU" sz="2400" cap="small">
                <a:latin typeface="Times New Roman" pitchFamily="18" charset="0"/>
                <a:cs typeface="Times New Roman" pitchFamily="18" charset="0"/>
              </a:rPr>
              <a:t>Тема </a:t>
            </a:r>
            <a:r>
              <a:rPr lang="ru-RU" sz="2400" cap="small" smtClean="0">
                <a:latin typeface="Times New Roman" pitchFamily="18" charset="0"/>
                <a:cs typeface="Times New Roman" pitchFamily="18" charset="0"/>
              </a:rPr>
              <a:t>6. </a:t>
            </a:r>
            <a:r>
              <a:rPr lang="ru-RU" sz="2400" cap="small" dirty="0">
                <a:latin typeface="Times New Roman" pitchFamily="18" charset="0"/>
                <a:cs typeface="Times New Roman" pitchFamily="18" charset="0"/>
              </a:rPr>
              <a:t>Операции в управлении </a:t>
            </a:r>
            <a:r>
              <a:rPr lang="ru-RU" sz="2400" cap="small" dirty="0" smtClean="0">
                <a:latin typeface="Times New Roman" pitchFamily="18" charset="0"/>
                <a:cs typeface="Times New Roman" pitchFamily="18" charset="0"/>
              </a:rPr>
              <a:t>проектами</a:t>
            </a:r>
            <a:br>
              <a:rPr lang="ru-RU" sz="2400" cap="small" dirty="0" smtClean="0">
                <a:latin typeface="Times New Roman" pitchFamily="18" charset="0"/>
                <a:cs typeface="Times New Roman" pitchFamily="18" charset="0"/>
              </a:rPr>
            </a:br>
            <a:r>
              <a:rPr lang="ru-RU" sz="2400" cap="small" dirty="0">
                <a:latin typeface="Times New Roman" pitchFamily="18" charset="0"/>
                <a:cs typeface="Times New Roman" pitchFamily="18" charset="0"/>
              </a:rPr>
              <a:t/>
            </a:r>
            <a:br>
              <a:rPr lang="ru-RU" sz="2400" cap="small" dirty="0">
                <a:latin typeface="Times New Roman" pitchFamily="18" charset="0"/>
                <a:cs typeface="Times New Roman" pitchFamily="18" charset="0"/>
              </a:rPr>
            </a:br>
            <a:r>
              <a:rPr lang="ru-RU" sz="2400" dirty="0">
                <a:latin typeface="Times New Roman" pitchFamily="18" charset="0"/>
                <a:cs typeface="Times New Roman" pitchFamily="18" charset="0"/>
              </a:rPr>
              <a:t>План</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cap="small" dirty="0">
                <a:latin typeface="Times New Roman" pitchFamily="18" charset="0"/>
                <a:cs typeface="Times New Roman" pitchFamily="18" charset="0"/>
              </a:rPr>
              <a:t>1. Понятие операций и </a:t>
            </a:r>
            <a:r>
              <a:rPr lang="ru-RU" sz="2400" cap="small" dirty="0" smtClean="0">
                <a:latin typeface="Times New Roman" pitchFamily="18" charset="0"/>
                <a:cs typeface="Times New Roman" pitchFamily="18" charset="0"/>
              </a:rPr>
              <a:t>характеристики </a:t>
            </a:r>
            <a:r>
              <a:rPr lang="ru-RU" sz="2400" cap="small" dirty="0">
                <a:latin typeface="Times New Roman" pitchFamily="18" charset="0"/>
                <a:cs typeface="Times New Roman" pitchFamily="18" charset="0"/>
              </a:rPr>
              <a:t>операций</a:t>
            </a:r>
            <a:r>
              <a:rPr lang="ru-RU" sz="2400" i="1" dirty="0">
                <a:latin typeface="Times New Roman" pitchFamily="18" charset="0"/>
                <a:cs typeface="Times New Roman" pitchFamily="18" charset="0"/>
              </a:rPr>
              <a:t/>
            </a:r>
            <a:br>
              <a:rPr lang="ru-RU" sz="2400" i="1" dirty="0">
                <a:latin typeface="Times New Roman" pitchFamily="18" charset="0"/>
                <a:cs typeface="Times New Roman" pitchFamily="18" charset="0"/>
              </a:rPr>
            </a:br>
            <a:r>
              <a:rPr lang="ru-RU" sz="2400" cap="small" dirty="0" smtClean="0">
                <a:latin typeface="Times New Roman" pitchFamily="18" charset="0"/>
                <a:cs typeface="Times New Roman" pitchFamily="18" charset="0"/>
              </a:rPr>
              <a:t>2 </a:t>
            </a:r>
            <a:r>
              <a:rPr lang="ru-RU" sz="2400" cap="small" dirty="0">
                <a:latin typeface="Times New Roman" pitchFamily="18" charset="0"/>
                <a:cs typeface="Times New Roman" pitchFamily="18" charset="0"/>
              </a:rPr>
              <a:t>Временные масштабы планирования операций </a:t>
            </a:r>
            <a:r>
              <a:rPr lang="ru-RU" sz="2400" i="1" dirty="0">
                <a:latin typeface="Times New Roman" pitchFamily="18" charset="0"/>
                <a:cs typeface="Times New Roman" pitchFamily="18" charset="0"/>
              </a:rPr>
              <a:t/>
            </a:r>
            <a:br>
              <a:rPr lang="ru-RU" sz="2400" i="1" dirty="0">
                <a:latin typeface="Times New Roman" pitchFamily="18" charset="0"/>
                <a:cs typeface="Times New Roman" pitchFamily="18" charset="0"/>
              </a:rPr>
            </a:br>
            <a:r>
              <a:rPr lang="ru-RU" sz="2400" cap="small" dirty="0" smtClean="0">
                <a:latin typeface="Times New Roman" pitchFamily="18" charset="0"/>
                <a:cs typeface="Times New Roman" pitchFamily="18" charset="0"/>
              </a:rPr>
              <a:t>3. </a:t>
            </a:r>
            <a:r>
              <a:rPr lang="ru-RU" sz="2400" cap="small" dirty="0">
                <a:latin typeface="Times New Roman" pitchFamily="18" charset="0"/>
                <a:cs typeface="Times New Roman" pitchFamily="18" charset="0"/>
              </a:rPr>
              <a:t>Календари операций и взаимосвязь операций </a:t>
            </a:r>
            <a:r>
              <a:rPr lang="ru-RU" sz="2400" i="1" dirty="0">
                <a:latin typeface="Times New Roman" pitchFamily="18" charset="0"/>
                <a:cs typeface="Times New Roman" pitchFamily="18" charset="0"/>
              </a:rPr>
              <a:t/>
            </a:r>
            <a:br>
              <a:rPr lang="ru-RU" sz="2400" i="1" dirty="0">
                <a:latin typeface="Times New Roman" pitchFamily="18" charset="0"/>
                <a:cs typeface="Times New Roman" pitchFamily="18" charset="0"/>
              </a:rPr>
            </a:br>
            <a:r>
              <a:rPr lang="ru-RU" sz="2400" cap="small" dirty="0" smtClean="0">
                <a:latin typeface="Times New Roman" pitchFamily="18" charset="0"/>
                <a:cs typeface="Times New Roman" pitchFamily="18" charset="0"/>
              </a:rPr>
              <a:t>4. </a:t>
            </a:r>
            <a:r>
              <a:rPr lang="ru-RU" sz="2400" cap="small" dirty="0">
                <a:latin typeface="Times New Roman" pitchFamily="18" charset="0"/>
                <a:cs typeface="Times New Roman" pitchFamily="18" charset="0"/>
              </a:rPr>
              <a:t>Методы планирования операций. Сетевой анализ и календарное планирование проектов</a:t>
            </a:r>
            <a:r>
              <a:rPr lang="ru-RU" sz="2400" i="1" dirty="0">
                <a:latin typeface="Times New Roman" pitchFamily="18" charset="0"/>
                <a:cs typeface="Times New Roman" pitchFamily="18" charset="0"/>
              </a:rPr>
              <a:t/>
            </a:r>
            <a:br>
              <a:rPr lang="ru-RU" sz="2400" i="1" dirty="0">
                <a:latin typeface="Times New Roman" pitchFamily="18" charset="0"/>
                <a:cs typeface="Times New Roman" pitchFamily="18" charset="0"/>
              </a:rPr>
            </a:br>
            <a:r>
              <a:rPr lang="ru-RU" sz="2400" cap="small" dirty="0" smtClean="0">
                <a:latin typeface="Times New Roman" pitchFamily="18" charset="0"/>
                <a:cs typeface="Times New Roman" pitchFamily="18" charset="0"/>
              </a:rPr>
              <a:t>5. </a:t>
            </a:r>
            <a:r>
              <a:rPr lang="ru-RU" sz="2400" cap="small" dirty="0">
                <a:latin typeface="Times New Roman" pitchFamily="18" charset="0"/>
                <a:cs typeface="Times New Roman" pitchFamily="18" charset="0"/>
              </a:rPr>
              <a:t>Критический путь и его анализ</a:t>
            </a:r>
            <a:r>
              <a:rPr lang="ru-RU" sz="2400" i="1" dirty="0">
                <a:latin typeface="Times New Roman" pitchFamily="18" charset="0"/>
                <a:cs typeface="Times New Roman" pitchFamily="18" charset="0"/>
              </a:rPr>
              <a:t/>
            </a:r>
            <a:br>
              <a:rPr lang="ru-RU" sz="2400" i="1" dirty="0">
                <a:latin typeface="Times New Roman" pitchFamily="18" charset="0"/>
                <a:cs typeface="Times New Roman" pitchFamily="18" charset="0"/>
              </a:rPr>
            </a:br>
            <a:r>
              <a:rPr lang="ru-RU" sz="2400" cap="small" dirty="0" smtClean="0">
                <a:latin typeface="Times New Roman" pitchFamily="18" charset="0"/>
                <a:cs typeface="Times New Roman" pitchFamily="18" charset="0"/>
              </a:rPr>
              <a:t>6. </a:t>
            </a:r>
            <a:r>
              <a:rPr lang="ru-RU" sz="2400" cap="small" dirty="0">
                <a:latin typeface="Times New Roman" pitchFamily="18" charset="0"/>
                <a:cs typeface="Times New Roman" pitchFamily="18" charset="0"/>
              </a:rPr>
              <a:t>Резервы</a:t>
            </a:r>
            <a:r>
              <a:rPr lang="ru-RU" sz="2400" i="1" dirty="0">
                <a:latin typeface="Times New Roman" pitchFamily="18" charset="0"/>
                <a:cs typeface="Times New Roman" pitchFamily="18" charset="0"/>
              </a:rPr>
              <a:t/>
            </a:r>
            <a:br>
              <a:rPr lang="ru-RU" sz="2400" i="1" dirty="0">
                <a:latin typeface="Times New Roman" pitchFamily="18" charset="0"/>
                <a:cs typeface="Times New Roman" pitchFamily="18" charset="0"/>
              </a:rPr>
            </a:br>
            <a:r>
              <a:rPr lang="ru-RU" sz="2400" cap="small" dirty="0" smtClean="0">
                <a:latin typeface="Times New Roman" pitchFamily="18" charset="0"/>
                <a:cs typeface="Times New Roman" pitchFamily="18" charset="0"/>
              </a:rPr>
              <a:t>7. </a:t>
            </a:r>
            <a:r>
              <a:rPr lang="ru-RU" sz="2400" cap="small" dirty="0">
                <a:latin typeface="Times New Roman" pitchFamily="18" charset="0"/>
                <a:cs typeface="Times New Roman" pitchFamily="18" charset="0"/>
              </a:rPr>
              <a:t>Диаграмма </a:t>
            </a:r>
            <a:r>
              <a:rPr lang="ru-RU" sz="2400" cap="small" dirty="0" err="1">
                <a:latin typeface="Times New Roman" pitchFamily="18" charset="0"/>
                <a:cs typeface="Times New Roman" pitchFamily="18" charset="0"/>
              </a:rPr>
              <a:t>Ганта</a:t>
            </a:r>
            <a:r>
              <a:rPr lang="ru-RU" sz="2400" i="1" dirty="0">
                <a:latin typeface="Times New Roman" pitchFamily="18" charset="0"/>
                <a:cs typeface="Times New Roman" pitchFamily="18" charset="0"/>
              </a:rPr>
              <a:t/>
            </a:r>
            <a:br>
              <a:rPr lang="ru-RU" sz="2400" i="1"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052636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036496" cy="6669360"/>
          </a:xfrm>
        </p:spPr>
        <p:txBody>
          <a:bodyPr>
            <a:normAutofit/>
          </a:bodyPr>
          <a:lstStyle/>
          <a:p>
            <a:r>
              <a:rPr lang="ru-RU" sz="2700" b="1" cap="small" dirty="0" smtClean="0">
                <a:latin typeface="Times New Roman" pitchFamily="18" charset="0"/>
                <a:cs typeface="Times New Roman" pitchFamily="18" charset="0"/>
              </a:rPr>
              <a:t>2 </a:t>
            </a:r>
            <a:r>
              <a:rPr lang="ru-RU" sz="2700" b="1" cap="small" dirty="0">
                <a:latin typeface="Times New Roman" pitchFamily="18" charset="0"/>
                <a:cs typeface="Times New Roman" pitchFamily="18" charset="0"/>
              </a:rPr>
              <a:t>Временные масштабы планирования операций </a:t>
            </a:r>
            <a:r>
              <a:rPr lang="ru-RU" cap="small" dirty="0" smtClean="0">
                <a:latin typeface="Times New Roman" pitchFamily="18" charset="0"/>
                <a:cs typeface="Times New Roman" pitchFamily="18" charset="0"/>
              </a:rPr>
              <a:t/>
            </a:r>
            <a:br>
              <a:rPr lang="ru-RU" cap="small" dirty="0" smtClean="0">
                <a:latin typeface="Times New Roman" pitchFamily="18" charset="0"/>
                <a:cs typeface="Times New Roman" pitchFamily="18" charset="0"/>
              </a:rPr>
            </a:br>
            <a:r>
              <a:rPr lang="ru-RU" cap="small" dirty="0">
                <a:latin typeface="Times New Roman" pitchFamily="18" charset="0"/>
                <a:cs typeface="Times New Roman" pitchFamily="18" charset="0"/>
              </a:rPr>
              <a:t/>
            </a:r>
            <a:br>
              <a:rPr lang="ru-RU" cap="small" dirty="0">
                <a:latin typeface="Times New Roman" pitchFamily="18" charset="0"/>
                <a:cs typeface="Times New Roman" pitchFamily="18" charset="0"/>
              </a:rPr>
            </a:br>
            <a:r>
              <a:rPr lang="ru-RU" sz="3600" cap="small" dirty="0" smtClean="0">
                <a:latin typeface="Times New Roman" pitchFamily="18" charset="0"/>
                <a:cs typeface="Times New Roman" pitchFamily="18" charset="0"/>
              </a:rPr>
              <a:t>П</a:t>
            </a:r>
            <a:r>
              <a:rPr lang="ru-RU" sz="3600" dirty="0" smtClean="0">
                <a:latin typeface="Times New Roman" pitchFamily="18" charset="0"/>
                <a:cs typeface="Times New Roman" pitchFamily="18" charset="0"/>
              </a:rPr>
              <a:t>роектные </a:t>
            </a:r>
            <a:r>
              <a:rPr lang="ru-RU" sz="3600" dirty="0">
                <a:latin typeface="Times New Roman" pitchFamily="18" charset="0"/>
                <a:cs typeface="Times New Roman" pitchFamily="18" charset="0"/>
              </a:rPr>
              <a:t>решения принимаются сравнительно редко, решения, касающиеся планирования и </a:t>
            </a:r>
            <a:r>
              <a:rPr lang="ru-RU" sz="3600" dirty="0" smtClean="0">
                <a:latin typeface="Times New Roman" pitchFamily="18" charset="0"/>
                <a:cs typeface="Times New Roman" pitchFamily="18" charset="0"/>
              </a:rPr>
              <a:t>управления операциями, </a:t>
            </a:r>
            <a:r>
              <a:rPr lang="ru-RU" sz="3600" dirty="0">
                <a:latin typeface="Times New Roman" pitchFamily="18" charset="0"/>
                <a:cs typeface="Times New Roman" pitchFamily="18" charset="0"/>
              </a:rPr>
              <a:t>приходится принимать часто и регулярно. </a:t>
            </a: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
            </a:r>
            <a:br>
              <a:rPr lang="ru-RU" sz="3600" dirty="0" smtClean="0">
                <a:latin typeface="Times New Roman" pitchFamily="18" charset="0"/>
                <a:cs typeface="Times New Roman" pitchFamily="18" charset="0"/>
              </a:rPr>
            </a:br>
            <a:r>
              <a:rPr lang="ru-RU" sz="3600" dirty="0" smtClean="0">
                <a:latin typeface="Times New Roman" pitchFamily="18" charset="0"/>
                <a:cs typeface="Times New Roman" pitchFamily="18" charset="0"/>
              </a:rPr>
              <a:t>Особенностью </a:t>
            </a:r>
            <a:r>
              <a:rPr lang="ru-RU" sz="3600" dirty="0">
                <a:latin typeface="Times New Roman" pitchFamily="18" charset="0"/>
                <a:cs typeface="Times New Roman" pitchFamily="18" charset="0"/>
              </a:rPr>
              <a:t>операций является то, что подобные решения могут быть как долгосрочные, так и весьма краткосрочные.</a:t>
            </a:r>
          </a:p>
        </p:txBody>
      </p:sp>
    </p:spTree>
    <p:extLst>
      <p:ext uri="{BB962C8B-B14F-4D97-AF65-F5344CB8AC3E}">
        <p14:creationId xmlns:p14="http://schemas.microsoft.com/office/powerpoint/2010/main" val="2941689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476672"/>
            <a:ext cx="9036496" cy="936104"/>
          </a:xfrm>
        </p:spPr>
        <p:txBody>
          <a:bodyPr>
            <a:normAutofit fontScale="90000"/>
          </a:bodyPr>
          <a:lstStyle/>
          <a:p>
            <a:r>
              <a:rPr lang="ru-RU" sz="2700" dirty="0" smtClean="0">
                <a:latin typeface="Times New Roman" pitchFamily="18" charset="0"/>
                <a:cs typeface="Times New Roman" pitchFamily="18" charset="0"/>
              </a:rPr>
              <a:t>Таблица 1 - </a:t>
            </a:r>
            <a:r>
              <a:rPr lang="ru-RU" sz="2700" dirty="0">
                <a:latin typeface="Times New Roman" pitchFamily="18" charset="0"/>
                <a:cs typeface="Times New Roman" pitchFamily="18" charset="0"/>
              </a:rPr>
              <a:t>Типичные временные масштабы при планировании операций разного уровня</a:t>
            </a:r>
            <a:r>
              <a:rPr lang="ru-RU" dirty="0"/>
              <a:t/>
            </a:r>
            <a:br>
              <a:rPr lang="ru-RU" dirty="0"/>
            </a:b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728858885"/>
              </p:ext>
            </p:extLst>
          </p:nvPr>
        </p:nvGraphicFramePr>
        <p:xfrm>
          <a:off x="323529" y="1340766"/>
          <a:ext cx="8424936" cy="4752531"/>
        </p:xfrm>
        <a:graphic>
          <a:graphicData uri="http://schemas.openxmlformats.org/drawingml/2006/table">
            <a:tbl>
              <a:tblPr/>
              <a:tblGrid>
                <a:gridCol w="3927574"/>
                <a:gridCol w="4497362"/>
              </a:tblGrid>
              <a:tr h="678933">
                <a:tc gridSpan="2">
                  <a:txBody>
                    <a:bodyPr/>
                    <a:lstStyle/>
                    <a:p>
                      <a:pPr marL="21590" algn="ctr">
                        <a:lnSpc>
                          <a:spcPct val="115000"/>
                        </a:lnSpc>
                        <a:spcBef>
                          <a:spcPts val="600"/>
                        </a:spcBef>
                        <a:spcAft>
                          <a:spcPts val="600"/>
                        </a:spcAft>
                      </a:pPr>
                      <a:r>
                        <a:rPr lang="ru-RU" sz="2400" dirty="0">
                          <a:effectLst/>
                          <a:latin typeface="Times New Roman"/>
                          <a:ea typeface="Times New Roman"/>
                          <a:cs typeface="Times New Roman"/>
                        </a:rPr>
                        <a:t>операционная стратегия</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678933">
                <a:tc>
                  <a:txBody>
                    <a:bodyPr/>
                    <a:lstStyle/>
                    <a:p>
                      <a:pPr marL="21590" algn="just">
                        <a:lnSpc>
                          <a:spcPct val="115000"/>
                        </a:lnSpc>
                        <a:spcBef>
                          <a:spcPts val="600"/>
                        </a:spcBef>
                        <a:spcAft>
                          <a:spcPts val="600"/>
                        </a:spcAft>
                      </a:pPr>
                      <a:r>
                        <a:rPr lang="ru-RU" sz="2400" i="1" dirty="0">
                          <a:effectLst/>
                          <a:latin typeface="Times New Roman"/>
                          <a:ea typeface="Times New Roman"/>
                          <a:cs typeface="Times New Roman"/>
                        </a:rPr>
                        <a:t>Вид планирования операции</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15000"/>
                        </a:lnSpc>
                        <a:spcBef>
                          <a:spcPts val="600"/>
                        </a:spcBef>
                        <a:spcAft>
                          <a:spcPts val="600"/>
                        </a:spcAft>
                      </a:pPr>
                      <a:r>
                        <a:rPr lang="ru-RU" sz="2400" i="1" dirty="0">
                          <a:effectLst/>
                          <a:latin typeface="Times New Roman"/>
                          <a:ea typeface="Times New Roman"/>
                          <a:cs typeface="Times New Roman"/>
                        </a:rPr>
                        <a:t>Типичный период времени</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8933">
                <a:tc>
                  <a:txBody>
                    <a:bodyPr/>
                    <a:lstStyle/>
                    <a:p>
                      <a:pPr marL="21590" algn="just">
                        <a:lnSpc>
                          <a:spcPct val="115000"/>
                        </a:lnSpc>
                        <a:spcBef>
                          <a:spcPts val="600"/>
                        </a:spcBef>
                        <a:spcAft>
                          <a:spcPts val="600"/>
                        </a:spcAft>
                      </a:pPr>
                      <a:r>
                        <a:rPr lang="ru-RU" sz="2400">
                          <a:effectLst/>
                          <a:latin typeface="Times New Roman"/>
                          <a:ea typeface="Times New Roman"/>
                          <a:cs typeface="Times New Roman"/>
                        </a:rPr>
                        <a:t>Стратегический план</a:t>
                      </a:r>
                      <a:endParaRPr lang="ru-RU"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15000"/>
                        </a:lnSpc>
                        <a:spcBef>
                          <a:spcPts val="600"/>
                        </a:spcBef>
                        <a:spcAft>
                          <a:spcPts val="600"/>
                        </a:spcAft>
                      </a:pPr>
                      <a:r>
                        <a:rPr lang="ru-RU" sz="2400" dirty="0">
                          <a:effectLst/>
                          <a:latin typeface="Times New Roman"/>
                          <a:ea typeface="Times New Roman"/>
                          <a:cs typeface="Times New Roman"/>
                        </a:rPr>
                        <a:t>2 года - 5 лет</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8933">
                <a:tc>
                  <a:txBody>
                    <a:bodyPr/>
                    <a:lstStyle/>
                    <a:p>
                      <a:pPr marL="21590" algn="just">
                        <a:lnSpc>
                          <a:spcPct val="115000"/>
                        </a:lnSpc>
                        <a:spcBef>
                          <a:spcPts val="600"/>
                        </a:spcBef>
                        <a:spcAft>
                          <a:spcPts val="600"/>
                        </a:spcAft>
                      </a:pPr>
                      <a:r>
                        <a:rPr lang="ru-RU" sz="2400">
                          <a:effectLst/>
                          <a:latin typeface="Times New Roman"/>
                          <a:ea typeface="Times New Roman"/>
                          <a:cs typeface="Times New Roman"/>
                        </a:rPr>
                        <a:t>Агрегатный план</a:t>
                      </a:r>
                      <a:endParaRPr lang="ru-RU"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15000"/>
                        </a:lnSpc>
                        <a:spcBef>
                          <a:spcPts val="600"/>
                        </a:spcBef>
                        <a:spcAft>
                          <a:spcPts val="600"/>
                        </a:spcAft>
                      </a:pPr>
                      <a:r>
                        <a:rPr lang="ru-RU" sz="2400" dirty="0">
                          <a:effectLst/>
                          <a:latin typeface="Times New Roman"/>
                          <a:ea typeface="Times New Roman"/>
                          <a:cs typeface="Times New Roman"/>
                        </a:rPr>
                        <a:t>1 - 2 года</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8933">
                <a:tc>
                  <a:txBody>
                    <a:bodyPr/>
                    <a:lstStyle/>
                    <a:p>
                      <a:pPr marL="21590" algn="just">
                        <a:lnSpc>
                          <a:spcPct val="115000"/>
                        </a:lnSpc>
                        <a:spcBef>
                          <a:spcPts val="600"/>
                        </a:spcBef>
                        <a:spcAft>
                          <a:spcPts val="600"/>
                        </a:spcAft>
                      </a:pPr>
                      <a:r>
                        <a:rPr lang="ru-RU" sz="2400">
                          <a:effectLst/>
                          <a:latin typeface="Times New Roman"/>
                          <a:ea typeface="Times New Roman"/>
                          <a:cs typeface="Times New Roman"/>
                        </a:rPr>
                        <a:t>План производства</a:t>
                      </a:r>
                      <a:endParaRPr lang="ru-RU"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15000"/>
                        </a:lnSpc>
                        <a:spcBef>
                          <a:spcPts val="600"/>
                        </a:spcBef>
                        <a:spcAft>
                          <a:spcPts val="600"/>
                        </a:spcAft>
                      </a:pPr>
                      <a:r>
                        <a:rPr lang="ru-RU" sz="2400" dirty="0">
                          <a:effectLst/>
                          <a:latin typeface="Times New Roman"/>
                          <a:ea typeface="Times New Roman"/>
                          <a:cs typeface="Times New Roman"/>
                        </a:rPr>
                        <a:t>3 - 6 месяцев</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8933">
                <a:tc>
                  <a:txBody>
                    <a:bodyPr/>
                    <a:lstStyle/>
                    <a:p>
                      <a:pPr marL="21590" algn="just">
                        <a:lnSpc>
                          <a:spcPct val="115000"/>
                        </a:lnSpc>
                        <a:spcBef>
                          <a:spcPts val="600"/>
                        </a:spcBef>
                        <a:spcAft>
                          <a:spcPts val="600"/>
                        </a:spcAft>
                      </a:pPr>
                      <a:r>
                        <a:rPr lang="ru-RU" sz="2400">
                          <a:effectLst/>
                          <a:latin typeface="Times New Roman"/>
                          <a:ea typeface="Times New Roman"/>
                          <a:cs typeface="Times New Roman"/>
                        </a:rPr>
                        <a:t>План работ</a:t>
                      </a:r>
                      <a:endParaRPr lang="ru-RU"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15000"/>
                        </a:lnSpc>
                        <a:spcBef>
                          <a:spcPts val="600"/>
                        </a:spcBef>
                        <a:spcAft>
                          <a:spcPts val="600"/>
                        </a:spcAft>
                      </a:pPr>
                      <a:r>
                        <a:rPr lang="ru-RU" sz="2400" dirty="0">
                          <a:effectLst/>
                          <a:latin typeface="Times New Roman"/>
                          <a:ea typeface="Times New Roman"/>
                          <a:cs typeface="Times New Roman"/>
                        </a:rPr>
                        <a:t>1 - 4 недели</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8933">
                <a:tc>
                  <a:txBody>
                    <a:bodyPr/>
                    <a:lstStyle/>
                    <a:p>
                      <a:pPr marL="21590" algn="just">
                        <a:lnSpc>
                          <a:spcPct val="115000"/>
                        </a:lnSpc>
                        <a:spcBef>
                          <a:spcPts val="600"/>
                        </a:spcBef>
                        <a:spcAft>
                          <a:spcPts val="600"/>
                        </a:spcAft>
                      </a:pPr>
                      <a:r>
                        <a:rPr lang="ru-RU" sz="2400">
                          <a:effectLst/>
                          <a:latin typeface="Times New Roman"/>
                          <a:ea typeface="Times New Roman"/>
                          <a:cs typeface="Times New Roman"/>
                        </a:rPr>
                        <a:t>Диспетчеризация</a:t>
                      </a:r>
                      <a:endParaRPr lang="ru-RU" sz="2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algn="just">
                        <a:lnSpc>
                          <a:spcPct val="115000"/>
                        </a:lnSpc>
                        <a:spcBef>
                          <a:spcPts val="600"/>
                        </a:spcBef>
                        <a:spcAft>
                          <a:spcPts val="600"/>
                        </a:spcAft>
                      </a:pPr>
                      <a:r>
                        <a:rPr lang="ru-RU" sz="2400" dirty="0">
                          <a:effectLst/>
                          <a:latin typeface="Times New Roman"/>
                          <a:ea typeface="Times New Roman"/>
                          <a:cs typeface="Times New Roman"/>
                        </a:rPr>
                        <a:t>Режим реального времени</a:t>
                      </a:r>
                      <a:endParaRPr lang="ru-RU" sz="2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603098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466730"/>
          </a:xfrm>
        </p:spPr>
        <p:txBody>
          <a:bodyPr>
            <a:normAutofit/>
          </a:bodyPr>
          <a:lstStyle/>
          <a:p>
            <a:r>
              <a:rPr lang="ru-RU" sz="2700" b="1" i="1" dirty="0">
                <a:latin typeface="Times New Roman" pitchFamily="18" charset="0"/>
                <a:cs typeface="Times New Roman" pitchFamily="18" charset="0"/>
              </a:rPr>
              <a:t>Стратегическое планирование операций</a:t>
            </a:r>
            <a:r>
              <a:rPr lang="ru-RU" sz="2700" i="1" dirty="0">
                <a:latin typeface="Times New Roman" pitchFamily="18" charset="0"/>
                <a:cs typeface="Times New Roman" pitchFamily="18" charset="0"/>
              </a:rPr>
              <a:t> -</a:t>
            </a:r>
            <a:r>
              <a:rPr lang="ru-RU" sz="2700" dirty="0">
                <a:latin typeface="Times New Roman" pitchFamily="18" charset="0"/>
                <a:cs typeface="Times New Roman" pitchFamily="18" charset="0"/>
              </a:rPr>
              <a:t> </a:t>
            </a:r>
            <a:r>
              <a:rPr lang="ru-RU" sz="2700" i="1" dirty="0">
                <a:latin typeface="Times New Roman" pitchFamily="18" charset="0"/>
                <a:cs typeface="Times New Roman" pitchFamily="18" charset="0"/>
              </a:rPr>
              <a:t>связано с принятием решений об открытии новых производств или модернизации старых,</a:t>
            </a:r>
            <a:r>
              <a:rPr lang="ru-RU" sz="2700" dirty="0">
                <a:latin typeface="Times New Roman" pitchFamily="18" charset="0"/>
                <a:cs typeface="Times New Roman" pitchFamily="18" charset="0"/>
              </a:rPr>
              <a:t> что требует закупок оборудования и имеет целью расширение производственных возможностей организации.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b="1" i="1" dirty="0">
                <a:latin typeface="Times New Roman" pitchFamily="18" charset="0"/>
                <a:cs typeface="Times New Roman" pitchFamily="18" charset="0"/>
              </a:rPr>
              <a:t>Агрегатное планирование</a:t>
            </a:r>
            <a:r>
              <a:rPr lang="ru-RU" sz="2700" i="1" dirty="0">
                <a:latin typeface="Times New Roman" pitchFamily="18" charset="0"/>
                <a:cs typeface="Times New Roman" pitchFamily="18" charset="0"/>
              </a:rPr>
              <a:t> имеет целью согласовать общие операционные возможности организации с ожидаемым спросом на ближайшие 12 месяцев или около того. </a:t>
            </a:r>
            <a:r>
              <a:rPr lang="ru-RU" sz="2700" dirty="0">
                <a:latin typeface="Times New Roman" pitchFamily="18" charset="0"/>
                <a:cs typeface="Times New Roman" pitchFamily="18" charset="0"/>
              </a:rPr>
              <a:t>Обычно агрегатный план составляется с разбивкой на месяцы и распределением работ по подразделениям. </a:t>
            </a:r>
            <a:r>
              <a:rPr lang="ru-RU" dirty="0"/>
              <a:t/>
            </a:r>
            <a:br>
              <a:rPr lang="ru-RU" dirty="0"/>
            </a:br>
            <a:endParaRPr lang="ru-RU" dirty="0"/>
          </a:p>
        </p:txBody>
      </p:sp>
    </p:spTree>
    <p:extLst>
      <p:ext uri="{BB962C8B-B14F-4D97-AF65-F5344CB8AC3E}">
        <p14:creationId xmlns:p14="http://schemas.microsoft.com/office/powerpoint/2010/main" val="3086267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741368"/>
          </a:xfrm>
        </p:spPr>
        <p:txBody>
          <a:bodyPr>
            <a:normAutofit fontScale="90000"/>
          </a:bodyPr>
          <a:lstStyle/>
          <a:p>
            <a:r>
              <a:rPr lang="ru-RU" sz="2700" b="1" i="1" dirty="0" smtClean="0">
                <a:latin typeface="Times New Roman" pitchFamily="18" charset="0"/>
                <a:cs typeface="Times New Roman" pitchFamily="18" charset="0"/>
              </a:rPr>
              <a:t/>
            </a:r>
            <a:br>
              <a:rPr lang="ru-RU" sz="2700" b="1" i="1" dirty="0" smtClean="0">
                <a:latin typeface="Times New Roman" pitchFamily="18" charset="0"/>
                <a:cs typeface="Times New Roman" pitchFamily="18" charset="0"/>
              </a:rPr>
            </a:br>
            <a:r>
              <a:rPr lang="ru-RU" sz="2700" b="1" i="1" dirty="0" smtClean="0">
                <a:latin typeface="Times New Roman" pitchFamily="18" charset="0"/>
                <a:cs typeface="Times New Roman" pitchFamily="18" charset="0"/>
              </a:rPr>
              <a:t/>
            </a:r>
            <a:br>
              <a:rPr lang="ru-RU" sz="2700" b="1" i="1" dirty="0" smtClean="0">
                <a:latin typeface="Times New Roman" pitchFamily="18" charset="0"/>
                <a:cs typeface="Times New Roman" pitchFamily="18" charset="0"/>
              </a:rPr>
            </a:br>
            <a:r>
              <a:rPr lang="ru-RU" sz="2700" b="1" i="1" dirty="0" smtClean="0">
                <a:latin typeface="Times New Roman" pitchFamily="18" charset="0"/>
                <a:cs typeface="Times New Roman" pitchFamily="18" charset="0"/>
              </a:rPr>
              <a:t>Планирование </a:t>
            </a:r>
            <a:r>
              <a:rPr lang="ru-RU" sz="2700" b="1" i="1" dirty="0">
                <a:latin typeface="Times New Roman" pitchFamily="18" charset="0"/>
                <a:cs typeface="Times New Roman" pitchFamily="18" charset="0"/>
              </a:rPr>
              <a:t>производства</a:t>
            </a:r>
            <a:r>
              <a:rPr lang="ru-RU" sz="2700" i="1" dirty="0">
                <a:latin typeface="Times New Roman" pitchFamily="18" charset="0"/>
                <a:cs typeface="Times New Roman" pitchFamily="18" charset="0"/>
              </a:rPr>
              <a:t> </a:t>
            </a:r>
            <a:r>
              <a:rPr lang="ru-RU" sz="2700" i="1" dirty="0" smtClean="0">
                <a:latin typeface="Times New Roman" pitchFamily="18" charset="0"/>
                <a:cs typeface="Times New Roman" pitchFamily="18" charset="0"/>
              </a:rPr>
              <a:t>работа </a:t>
            </a:r>
            <a:r>
              <a:rPr lang="ru-RU" sz="2700" i="1" dirty="0">
                <a:latin typeface="Times New Roman" pitchFamily="18" charset="0"/>
                <a:cs typeface="Times New Roman" pitchFamily="18" charset="0"/>
              </a:rPr>
              <a:t>по созданию детального плана, определяющего объемы заказов по каждому виду производимых товаров и/или услуг, которые могут быть выполнены организацией каждую неделю. </a:t>
            </a: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b="1" i="1" dirty="0" smtClean="0">
                <a:latin typeface="Times New Roman" pitchFamily="18" charset="0"/>
                <a:cs typeface="Times New Roman" pitchFamily="18" charset="0"/>
              </a:rPr>
              <a:t>Планирование </a:t>
            </a:r>
            <a:r>
              <a:rPr lang="ru-RU" sz="2700" b="1" i="1" dirty="0">
                <a:latin typeface="Times New Roman" pitchFamily="18" charset="0"/>
                <a:cs typeface="Times New Roman" pitchFamily="18" charset="0"/>
              </a:rPr>
              <a:t>работ</a:t>
            </a:r>
            <a:r>
              <a:rPr lang="ru-RU" sz="2700" i="1" dirty="0">
                <a:latin typeface="Times New Roman" pitchFamily="18" charset="0"/>
                <a:cs typeface="Times New Roman" pitchFamily="18" charset="0"/>
              </a:rPr>
              <a:t> -</a:t>
            </a:r>
            <a:r>
              <a:rPr lang="ru-RU" sz="2700" dirty="0">
                <a:latin typeface="Times New Roman" pitchFamily="18" charset="0"/>
                <a:cs typeface="Times New Roman" pitchFamily="18" charset="0"/>
              </a:rPr>
              <a:t> </a:t>
            </a:r>
            <a:r>
              <a:rPr lang="ru-RU" sz="2700" i="1" dirty="0">
                <a:latin typeface="Times New Roman" pitchFamily="18" charset="0"/>
                <a:cs typeface="Times New Roman" pitchFamily="18" charset="0"/>
              </a:rPr>
              <a:t>следующий по уровню детализации вид планирования, определяющий конкретные рабочие задания для отдельных подразделений (рабочих групп, отдельных работников или машин).</a:t>
            </a:r>
            <a:r>
              <a:rPr lang="ru-RU" sz="2700" dirty="0">
                <a:latin typeface="Times New Roman" pitchFamily="18" charset="0"/>
                <a:cs typeface="Times New Roman" pitchFamily="18" charset="0"/>
              </a:rPr>
              <a:t> Каждое рабочее задание предусматривает, когда начинается и заканчивается работа и каким способом </a:t>
            </a:r>
            <a:r>
              <a:rPr lang="ru-RU" sz="2700" dirty="0" smtClean="0">
                <a:latin typeface="Times New Roman" pitchFamily="18" charset="0"/>
                <a:cs typeface="Times New Roman" pitchFamily="18" charset="0"/>
              </a:rPr>
              <a:t>она </a:t>
            </a:r>
            <a:r>
              <a:rPr lang="ru-RU" sz="2700" dirty="0">
                <a:latin typeface="Times New Roman" pitchFamily="18" charset="0"/>
                <a:cs typeface="Times New Roman" pitchFamily="18" charset="0"/>
              </a:rPr>
              <a:t>выполняется. Подобный график с разбивкой по дням должен быть составлен для каждого вида операционных ресурсов;</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b="1" i="1" dirty="0" smtClean="0">
                <a:latin typeface="Times New Roman" pitchFamily="18" charset="0"/>
                <a:cs typeface="Times New Roman" pitchFamily="18" charset="0"/>
              </a:rPr>
              <a:t>Диспетчеризация</a:t>
            </a:r>
            <a:r>
              <a:rPr lang="ru-RU" sz="2700" i="1" dirty="0" smtClean="0">
                <a:latin typeface="Times New Roman" pitchFamily="18" charset="0"/>
                <a:cs typeface="Times New Roman" pitchFamily="18" charset="0"/>
              </a:rPr>
              <a:t> </a:t>
            </a:r>
            <a:r>
              <a:rPr lang="ru-RU" sz="2700" i="1" dirty="0">
                <a:latin typeface="Times New Roman" pitchFamily="18" charset="0"/>
                <a:cs typeface="Times New Roman" pitchFamily="18" charset="0"/>
              </a:rPr>
              <a:t>- термин,  обозначающий повседневную деятельность в виде вмешательства в операции в ответ на сиюминутные требования.</a:t>
            </a:r>
            <a:r>
              <a:rPr lang="ru-RU" sz="2700" dirty="0">
                <a:latin typeface="Times New Roman" pitchFamily="18" charset="0"/>
                <a:cs typeface="Times New Roman" pitchFamily="18" charset="0"/>
              </a:rPr>
              <a:t> Причины для вмешательства могут быть самые разные: изменения заказов потребителей, проблемы с поставщиками, </a:t>
            </a:r>
            <a:r>
              <a:rPr lang="ru-RU" sz="2700" dirty="0" smtClean="0">
                <a:latin typeface="Times New Roman" pitchFamily="18" charset="0"/>
                <a:cs typeface="Times New Roman" pitchFamily="18" charset="0"/>
              </a:rPr>
              <a:t>поломки </a:t>
            </a:r>
            <a:r>
              <a:rPr lang="ru-RU" sz="2700" dirty="0">
                <a:latin typeface="Times New Roman" pitchFamily="18" charset="0"/>
                <a:cs typeface="Times New Roman" pitchFamily="18" charset="0"/>
              </a:rPr>
              <a:t>оборудования, недостаток материалов и т.д. </a:t>
            </a:r>
            <a:r>
              <a:rPr lang="ru-RU" dirty="0"/>
              <a:t/>
            </a:r>
            <a:br>
              <a:rPr lang="ru-RU" dirty="0"/>
            </a:br>
            <a:endParaRPr lang="ru-RU" dirty="0"/>
          </a:p>
        </p:txBody>
      </p:sp>
    </p:spTree>
    <p:extLst>
      <p:ext uri="{BB962C8B-B14F-4D97-AF65-F5344CB8AC3E}">
        <p14:creationId xmlns:p14="http://schemas.microsoft.com/office/powerpoint/2010/main" val="1422821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466730"/>
          </a:xfrm>
        </p:spPr>
        <p:txBody>
          <a:bodyPr>
            <a:normAutofit fontScale="90000"/>
          </a:bodyPr>
          <a:lstStyle/>
          <a:p>
            <a:r>
              <a:rPr lang="ru-RU" sz="2700" b="1" cap="small" dirty="0">
                <a:latin typeface="Times New Roman" pitchFamily="18" charset="0"/>
                <a:cs typeface="Times New Roman" pitchFamily="18" charset="0"/>
              </a:rPr>
              <a:t>3. Календари операций и взаимосвязь </a:t>
            </a:r>
            <a:r>
              <a:rPr lang="ru-RU" sz="2700" b="1" cap="small" dirty="0" smtClean="0">
                <a:latin typeface="Times New Roman" pitchFamily="18" charset="0"/>
                <a:cs typeface="Times New Roman" pitchFamily="18" charset="0"/>
              </a:rPr>
              <a:t>операций</a:t>
            </a:r>
            <a:br>
              <a:rPr lang="ru-RU" sz="2700" b="1" cap="small" dirty="0" smtClean="0">
                <a:latin typeface="Times New Roman" pitchFamily="18" charset="0"/>
                <a:cs typeface="Times New Roman" pitchFamily="18" charset="0"/>
              </a:rPr>
            </a:br>
            <a:r>
              <a:rPr lang="ru-RU" sz="2700" b="1" cap="small" dirty="0" smtClean="0">
                <a:latin typeface="Times New Roman" pitchFamily="18" charset="0"/>
                <a:cs typeface="Times New Roman" pitchFamily="18" charset="0"/>
              </a:rPr>
              <a:t/>
            </a:r>
            <a:br>
              <a:rPr lang="ru-RU" sz="2700" b="1" cap="small" dirty="0" smtClean="0">
                <a:latin typeface="Times New Roman" pitchFamily="18" charset="0"/>
                <a:cs typeface="Times New Roman" pitchFamily="18" charset="0"/>
              </a:rPr>
            </a:br>
            <a:r>
              <a:rPr lang="ru-RU" sz="2800" b="1" i="1" dirty="0" smtClean="0">
                <a:latin typeface="Times New Roman" pitchFamily="18" charset="0"/>
                <a:cs typeface="Times New Roman" pitchFamily="18" charset="0"/>
              </a:rPr>
              <a:t>Календарное планирование</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 процесса составления и корректировки расписания, в котором работы, выполненные различными организациями, увязываются во времени между собой и с возможностями их обеспечения различными видами материально-технических и трудовых ресурсов.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b="1" i="1" dirty="0">
                <a:latin typeface="Times New Roman" pitchFamily="18" charset="0"/>
                <a:cs typeface="Times New Roman" pitchFamily="18" charset="0"/>
              </a:rPr>
              <a:t>К</a:t>
            </a:r>
            <a:r>
              <a:rPr lang="ru-RU" sz="2800" b="1" i="1" dirty="0" smtClean="0">
                <a:latin typeface="Times New Roman" pitchFamily="18" charset="0"/>
                <a:cs typeface="Times New Roman" pitchFamily="18" charset="0"/>
              </a:rPr>
              <a:t>алендарные </a:t>
            </a:r>
            <a:r>
              <a:rPr lang="ru-RU" sz="2800" b="1" i="1" dirty="0">
                <a:latin typeface="Times New Roman" pitchFamily="18" charset="0"/>
                <a:cs typeface="Times New Roman" pitchFamily="18" charset="0"/>
              </a:rPr>
              <a:t>планы</a:t>
            </a:r>
            <a:r>
              <a:rPr lang="ru-RU" sz="2800" dirty="0">
                <a:latin typeface="Times New Roman" pitchFamily="18" charset="0"/>
                <a:cs typeface="Times New Roman" pitchFamily="18" charset="0"/>
              </a:rPr>
              <a:t> - это расписания и графики работ, выполняемых различными участниками, которые увязывают эти работы между собой по времени и возможностям обеспечения различными ресурсами. </a:t>
            </a:r>
            <a:r>
              <a:rPr lang="ru-RU" sz="2800" dirty="0"/>
              <a:t/>
            </a:r>
            <a:br>
              <a:rPr lang="ru-RU" sz="2800" dirty="0"/>
            </a:br>
            <a:r>
              <a:rPr lang="ru-RU" sz="2700" b="1" cap="small" dirty="0" smtClean="0">
                <a:latin typeface="Times New Roman" pitchFamily="18" charset="0"/>
                <a:cs typeface="Times New Roman" pitchFamily="18" charset="0"/>
              </a:rPr>
              <a:t> </a:t>
            </a:r>
            <a:r>
              <a:rPr lang="ru-RU" i="1" dirty="0">
                <a:latin typeface="Times New Roman" pitchFamily="18" charset="0"/>
                <a:cs typeface="Times New Roman" pitchFamily="18" charset="0"/>
              </a:rPr>
              <a:t/>
            </a:r>
            <a:br>
              <a:rPr lang="ru-RU" i="1" dirty="0">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2024701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784976" cy="6322714"/>
          </a:xfrm>
        </p:spPr>
        <p:txBody>
          <a:bodyPr>
            <a:normAutofit/>
          </a:bodyPr>
          <a:lstStyle/>
          <a:p>
            <a:r>
              <a:rPr lang="ru-RU" sz="2700" b="1" i="1" dirty="0">
                <a:latin typeface="Times New Roman" pitchFamily="18" charset="0"/>
                <a:cs typeface="Times New Roman" pitchFamily="18" charset="0"/>
              </a:rPr>
              <a:t>Р</a:t>
            </a:r>
            <a:r>
              <a:rPr lang="ru-RU" sz="2700" b="1" i="1" dirty="0" smtClean="0">
                <a:latin typeface="Times New Roman" pitchFamily="18" charset="0"/>
                <a:cs typeface="Times New Roman" pitchFamily="18" charset="0"/>
              </a:rPr>
              <a:t>езерв </a:t>
            </a:r>
            <a:r>
              <a:rPr lang="ru-RU" sz="2700" b="1" i="1" dirty="0">
                <a:latin typeface="Times New Roman" pitchFamily="18" charset="0"/>
                <a:cs typeface="Times New Roman" pitchFamily="18" charset="0"/>
              </a:rPr>
              <a:t>времени </a:t>
            </a:r>
            <a:r>
              <a:rPr lang="ru-RU" sz="2700" dirty="0">
                <a:latin typeface="Times New Roman" pitchFamily="18" charset="0"/>
                <a:cs typeface="Times New Roman" pitchFamily="18" charset="0"/>
              </a:rPr>
              <a:t> </a:t>
            </a:r>
            <a:r>
              <a:rPr lang="ru-RU" sz="2700" dirty="0" smtClean="0">
                <a:latin typeface="Times New Roman" pitchFamily="18" charset="0"/>
                <a:cs typeface="Times New Roman" pitchFamily="18" charset="0"/>
              </a:rPr>
              <a:t>- </a:t>
            </a:r>
            <a:r>
              <a:rPr lang="ru-RU" sz="2700" i="1" dirty="0" smtClean="0">
                <a:latin typeface="Times New Roman" pitchFamily="18" charset="0"/>
                <a:cs typeface="Times New Roman" pitchFamily="18" charset="0"/>
              </a:rPr>
              <a:t>величина </a:t>
            </a:r>
            <a:r>
              <a:rPr lang="ru-RU" sz="2700" i="1" dirty="0">
                <a:latin typeface="Times New Roman" pitchFamily="18" charset="0"/>
                <a:cs typeface="Times New Roman" pitchFamily="18" charset="0"/>
              </a:rPr>
              <a:t>возможного отклонения продолжительности для каждой работы, которая не повлияет на завершение проекта в </a:t>
            </a:r>
            <a:r>
              <a:rPr lang="ru-RU" sz="2700" i="1" dirty="0" smtClean="0">
                <a:latin typeface="Times New Roman" pitchFamily="18" charset="0"/>
                <a:cs typeface="Times New Roman" pitchFamily="18" charset="0"/>
              </a:rPr>
              <a:t>срок</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700" dirty="0">
                <a:latin typeface="Times New Roman" pitchFamily="18" charset="0"/>
                <a:cs typeface="Times New Roman" pitchFamily="18" charset="0"/>
              </a:rPr>
              <a:t>В большинстве сложных календарных планов существует до 6 вариантов моментов начала, окончания, продолжительности работ и резервов времени.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Это </a:t>
            </a:r>
            <a:r>
              <a:rPr lang="ru-RU" sz="2700" dirty="0">
                <a:latin typeface="Times New Roman" pitchFamily="18" charset="0"/>
                <a:cs typeface="Times New Roman" pitchFamily="18" charset="0"/>
              </a:rPr>
              <a:t>- ранние, поздние, базовые, плановые и фактические даты, реальный и свободный резерв времени.</a:t>
            </a:r>
            <a:r>
              <a:rPr lang="ru-RU" dirty="0"/>
              <a:t/>
            </a:r>
            <a:br>
              <a:rPr lang="ru-RU" dirty="0"/>
            </a:br>
            <a:endParaRPr lang="ru-RU" dirty="0"/>
          </a:p>
        </p:txBody>
      </p:sp>
    </p:spTree>
    <p:extLst>
      <p:ext uri="{BB962C8B-B14F-4D97-AF65-F5344CB8AC3E}">
        <p14:creationId xmlns:p14="http://schemas.microsoft.com/office/powerpoint/2010/main" val="38750686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466730"/>
          </a:xfrm>
        </p:spPr>
        <p:txBody>
          <a:bodyPr>
            <a:normAutofit fontScale="90000"/>
          </a:bodyPr>
          <a:lstStyle/>
          <a:p>
            <a:r>
              <a:rPr lang="ru-RU" sz="2700" dirty="0">
                <a:latin typeface="Times New Roman" pitchFamily="18" charset="0"/>
                <a:cs typeface="Times New Roman" pitchFamily="18" charset="0"/>
              </a:rPr>
              <a:t>Методы расчета сетевых моделей </a:t>
            </a:r>
            <a:r>
              <a:rPr lang="ru-RU" sz="2700" dirty="0" smtClean="0">
                <a:latin typeface="Times New Roman" pitchFamily="18" charset="0"/>
                <a:cs typeface="Times New Roman" pitchFamily="18" charset="0"/>
              </a:rPr>
              <a:t>позволяют </a:t>
            </a:r>
            <a:r>
              <a:rPr lang="ru-RU" sz="2700" dirty="0">
                <a:latin typeface="Times New Roman" pitchFamily="18" charset="0"/>
                <a:cs typeface="Times New Roman" pitchFamily="18" charset="0"/>
              </a:rPr>
              <a:t>вычислять только ранние и поздние даты. Базовые и текущие плановые даты необходимо выбирать с учетом других факторов.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Существует </a:t>
            </a:r>
            <a:r>
              <a:rPr lang="ru-RU" sz="2700" dirty="0">
                <a:latin typeface="Times New Roman" pitchFamily="18" charset="0"/>
                <a:cs typeface="Times New Roman" pitchFamily="18" charset="0"/>
              </a:rPr>
              <a:t>три варианта выбора:</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календарный </a:t>
            </a:r>
            <a:r>
              <a:rPr lang="ru-RU" sz="2700" dirty="0">
                <a:latin typeface="Times New Roman" pitchFamily="18" charset="0"/>
                <a:cs typeface="Times New Roman" pitchFamily="18" charset="0"/>
              </a:rPr>
              <a:t>план по ранним началам (жестко слева): используется для стимулирования исполнителей проекта;</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календарный </a:t>
            </a:r>
            <a:r>
              <a:rPr lang="ru-RU" sz="2700" dirty="0">
                <a:latin typeface="Times New Roman" pitchFamily="18" charset="0"/>
                <a:cs typeface="Times New Roman" pitchFamily="18" charset="0"/>
              </a:rPr>
              <a:t>план по поздним окончаниям (жестко справа): используется для представления выполнения проекта в лучшем свете для потребителя;</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календарный </a:t>
            </a:r>
            <a:r>
              <a:rPr lang="ru-RU" sz="2700" dirty="0">
                <a:latin typeface="Times New Roman" pitchFamily="18" charset="0"/>
                <a:cs typeface="Times New Roman" pitchFamily="18" charset="0"/>
              </a:rPr>
              <a:t>план между ними: делается или для сглаживания потребляемых ресурсов или для показа заказчику наиболее вероятного исхода.</a:t>
            </a:r>
            <a:r>
              <a:rPr lang="ru-RU" dirty="0"/>
              <a:t/>
            </a:r>
            <a:br>
              <a:rPr lang="ru-RU" dirty="0"/>
            </a:br>
            <a:endParaRPr lang="ru-RU" dirty="0"/>
          </a:p>
        </p:txBody>
      </p:sp>
    </p:spTree>
    <p:extLst>
      <p:ext uri="{BB962C8B-B14F-4D97-AF65-F5344CB8AC3E}">
        <p14:creationId xmlns:p14="http://schemas.microsoft.com/office/powerpoint/2010/main" val="815873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394722"/>
          </a:xfrm>
        </p:spPr>
        <p:txBody>
          <a:bodyPr>
            <a:normAutofit/>
          </a:bodyPr>
          <a:lstStyle/>
          <a:p>
            <a:r>
              <a:rPr lang="ru-RU" sz="2800" b="1" i="1" dirty="0">
                <a:latin typeface="Times New Roman" pitchFamily="18" charset="0"/>
                <a:cs typeface="Times New Roman" pitchFamily="18" charset="0"/>
              </a:rPr>
              <a:t>Продолжительность - </a:t>
            </a:r>
            <a:r>
              <a:rPr lang="ru-RU" sz="2800" i="1" dirty="0">
                <a:latin typeface="Times New Roman" pitchFamily="18" charset="0"/>
                <a:cs typeface="Times New Roman" pitchFamily="18" charset="0"/>
              </a:rPr>
              <a:t>это время выполнения работы. </a:t>
            </a:r>
            <a:r>
              <a:rPr lang="ru-RU" sz="2800" dirty="0">
                <a:latin typeface="Times New Roman" pitchFamily="18" charset="0"/>
                <a:cs typeface="Times New Roman" pitchFamily="18" charset="0"/>
              </a:rPr>
              <a:t>Обычно в детерминированных планах продолжительность работы считается неизменной. В действительности она зависит от внешних факторов и является случайной величиной, задается законом распределения (или плотностью </a:t>
            </a:r>
            <a:r>
              <a:rPr lang="ru-RU" sz="2800" dirty="0" smtClean="0">
                <a:latin typeface="Times New Roman" pitchFamily="18" charset="0"/>
                <a:cs typeface="Times New Roman" pitchFamily="18" charset="0"/>
              </a:rPr>
              <a:t>распределения</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a:latin typeface="Times New Roman" pitchFamily="18" charset="0"/>
                <a:cs typeface="Times New Roman" pitchFamily="18" charset="0"/>
              </a:rPr>
              <a:t>Фактическую продолжительность полезно знать, так как сравнивая ее с плановой можно вычислить отклонения от плана, что используется для контроля процесса выполнения работ и вычисления тенденции.</a:t>
            </a:r>
            <a:r>
              <a:rPr lang="ru-RU" sz="2800" dirty="0"/>
              <a:t/>
            </a:r>
            <a:br>
              <a:rPr lang="ru-RU" sz="2800" dirty="0"/>
            </a:b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4069060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466730"/>
          </a:xfrm>
        </p:spPr>
        <p:txBody>
          <a:bodyPr>
            <a:normAutofit/>
          </a:bodyPr>
          <a:lstStyle/>
          <a:p>
            <a:r>
              <a:rPr lang="ru-RU" sz="2800" dirty="0">
                <a:latin typeface="Times New Roman" pitchFamily="18" charset="0"/>
                <a:cs typeface="Times New Roman" pitchFamily="18" charset="0"/>
              </a:rPr>
              <a:t>Цель этих мероприятий - на основе перспективных агрегатных планов операций организации разработать более детальные планы, согласовывая производственные мощности с запросами потребителей, для все более и более коротких отрезков времени.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i="1" dirty="0" smtClean="0">
                <a:latin typeface="Times New Roman" pitchFamily="18" charset="0"/>
                <a:cs typeface="Times New Roman" pitchFamily="18" charset="0"/>
              </a:rPr>
              <a:t>В </a:t>
            </a:r>
            <a:r>
              <a:rPr lang="ru-RU" sz="2800" i="1" dirty="0">
                <a:latin typeface="Times New Roman" pitchFamily="18" charset="0"/>
                <a:cs typeface="Times New Roman" pitchFamily="18" charset="0"/>
              </a:rPr>
              <a:t>итоге на выходе должно получиться расписание дел на каждый день, показывающее, как будут распределены имеющиеся ресурсы.</a:t>
            </a:r>
            <a:r>
              <a:rPr lang="ru-RU" sz="2800" dirty="0">
                <a:latin typeface="Times New Roman" pitchFamily="18" charset="0"/>
                <a:cs typeface="Times New Roman" pitchFamily="18" charset="0"/>
              </a:rPr>
              <a:t> </a:t>
            </a:r>
          </a:p>
        </p:txBody>
      </p:sp>
    </p:spTree>
    <p:extLst>
      <p:ext uri="{BB962C8B-B14F-4D97-AF65-F5344CB8AC3E}">
        <p14:creationId xmlns:p14="http://schemas.microsoft.com/office/powerpoint/2010/main" val="21184841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562074"/>
          </a:xfrm>
        </p:spPr>
        <p:txBody>
          <a:bodyPr>
            <a:normAutofit fontScale="90000"/>
          </a:bodyPr>
          <a:lstStyle/>
          <a:p>
            <a:r>
              <a:rPr lang="en-US" sz="2400" cap="small" dirty="0" smtClean="0">
                <a:solidFill>
                  <a:prstClr val="black"/>
                </a:solidFill>
                <a:latin typeface="Times New Roman" pitchFamily="18" charset="0"/>
                <a:cs typeface="Times New Roman" pitchFamily="18" charset="0"/>
              </a:rPr>
              <a:t/>
            </a:r>
            <a:br>
              <a:rPr lang="en-US" sz="2400" cap="small" dirty="0" smtClean="0">
                <a:solidFill>
                  <a:prstClr val="black"/>
                </a:solidFill>
                <a:latin typeface="Times New Roman" pitchFamily="18" charset="0"/>
                <a:cs typeface="Times New Roman" pitchFamily="18" charset="0"/>
              </a:rPr>
            </a:br>
            <a:r>
              <a:rPr lang="ru-RU" sz="2400" cap="small" dirty="0" smtClean="0">
                <a:solidFill>
                  <a:prstClr val="black"/>
                </a:solidFill>
                <a:latin typeface="Times New Roman" pitchFamily="18" charset="0"/>
                <a:cs typeface="Times New Roman" pitchFamily="18" charset="0"/>
              </a:rPr>
              <a:t>4</a:t>
            </a:r>
            <a:r>
              <a:rPr lang="ru-RU" sz="2400" cap="small" dirty="0">
                <a:solidFill>
                  <a:prstClr val="black"/>
                </a:solidFill>
                <a:latin typeface="Times New Roman" pitchFamily="18" charset="0"/>
                <a:cs typeface="Times New Roman" pitchFamily="18" charset="0"/>
              </a:rPr>
              <a:t>. Методы планирования операций. Сетевой анализ и календарное планирование проектов</a:t>
            </a:r>
            <a:r>
              <a:rPr lang="ru-RU" sz="2400" i="1" dirty="0">
                <a:solidFill>
                  <a:prstClr val="black"/>
                </a:solidFill>
                <a:latin typeface="Times New Roman" pitchFamily="18" charset="0"/>
                <a:cs typeface="Times New Roman" pitchFamily="18" charset="0"/>
              </a:rPr>
              <a:t/>
            </a:r>
            <a:br>
              <a:rPr lang="ru-RU" sz="2400" i="1" dirty="0">
                <a:solidFill>
                  <a:prstClr val="black"/>
                </a:solidFill>
                <a:latin typeface="Times New Roman" pitchFamily="18" charset="0"/>
                <a:cs typeface="Times New Roman" pitchFamily="18" charset="0"/>
              </a:rPr>
            </a:br>
            <a:endParaRPr lang="ru-RU" dirty="0"/>
          </a:p>
        </p:txBody>
      </p:sp>
      <p:sp>
        <p:nvSpPr>
          <p:cNvPr id="3" name="Прямоугольник 2"/>
          <p:cNvSpPr/>
          <p:nvPr/>
        </p:nvSpPr>
        <p:spPr>
          <a:xfrm>
            <a:off x="209866" y="1124744"/>
            <a:ext cx="8826630" cy="5293757"/>
          </a:xfrm>
          <a:prstGeom prst="rect">
            <a:avLst/>
          </a:prstGeom>
        </p:spPr>
        <p:txBody>
          <a:bodyPr wrap="square">
            <a:spAutoFit/>
          </a:bodyPr>
          <a:lstStyle/>
          <a:p>
            <a:r>
              <a:rPr lang="ru-RU" sz="2000" dirty="0" smtClean="0">
                <a:latin typeface="Times New Roman" pitchFamily="18" charset="0"/>
                <a:ea typeface="Times New Roman"/>
                <a:cs typeface="Times New Roman" pitchFamily="18" charset="0"/>
              </a:rPr>
              <a:t>Для составления </a:t>
            </a:r>
            <a:r>
              <a:rPr lang="ru-RU" sz="2000" dirty="0">
                <a:latin typeface="Times New Roman" pitchFamily="18" charset="0"/>
                <a:ea typeface="Times New Roman"/>
                <a:cs typeface="Times New Roman" pitchFamily="18" charset="0"/>
              </a:rPr>
              <a:t>графиков по проекту </a:t>
            </a:r>
            <a:r>
              <a:rPr lang="ru-RU" sz="2000" dirty="0" smtClean="0">
                <a:latin typeface="Times New Roman" pitchFamily="18" charset="0"/>
                <a:ea typeface="Times New Roman"/>
                <a:cs typeface="Times New Roman" pitchFamily="18" charset="0"/>
              </a:rPr>
              <a:t>два основных вспомогательных средства: </a:t>
            </a:r>
            <a:r>
              <a:rPr lang="ru-RU" sz="2000" b="1" i="1" dirty="0" smtClean="0">
                <a:latin typeface="Times New Roman" pitchFamily="18" charset="0"/>
                <a:ea typeface="Times New Roman"/>
                <a:cs typeface="Times New Roman" pitchFamily="18" charset="0"/>
              </a:rPr>
              <a:t> </a:t>
            </a:r>
            <a:r>
              <a:rPr lang="ru-RU" sz="2000" b="1" i="1" dirty="0">
                <a:latin typeface="Times New Roman" pitchFamily="18" charset="0"/>
                <a:ea typeface="Times New Roman"/>
                <a:cs typeface="Times New Roman" pitchFamily="18" charset="0"/>
              </a:rPr>
              <a:t>сетевой график и диаграмма </a:t>
            </a:r>
            <a:r>
              <a:rPr lang="ru-RU" sz="2000" b="1" i="1" dirty="0" err="1">
                <a:latin typeface="Times New Roman" pitchFamily="18" charset="0"/>
                <a:ea typeface="Times New Roman"/>
                <a:cs typeface="Times New Roman" pitchFamily="18" charset="0"/>
              </a:rPr>
              <a:t>Ганта</a:t>
            </a:r>
            <a:r>
              <a:rPr lang="ru-RU" sz="2000" dirty="0">
                <a:latin typeface="Times New Roman" pitchFamily="18" charset="0"/>
                <a:ea typeface="Times New Roman"/>
                <a:cs typeface="Times New Roman" pitchFamily="18" charset="0"/>
              </a:rPr>
              <a:t>. Они обычно реализованы в разнообразных пакетах программного обеспечения для управления </a:t>
            </a:r>
            <a:r>
              <a:rPr lang="ru-RU" sz="2000" dirty="0" smtClean="0">
                <a:latin typeface="Times New Roman" pitchFamily="18" charset="0"/>
                <a:ea typeface="Times New Roman"/>
                <a:cs typeface="Times New Roman" pitchFamily="18" charset="0"/>
              </a:rPr>
              <a:t>проектами.</a:t>
            </a:r>
          </a:p>
          <a:p>
            <a:endParaRPr lang="ru-RU" sz="2000" dirty="0" smtClean="0">
              <a:latin typeface="Times New Roman" pitchFamily="18" charset="0"/>
              <a:ea typeface="Times New Roman"/>
              <a:cs typeface="Times New Roman" pitchFamily="18" charset="0"/>
            </a:endParaRPr>
          </a:p>
          <a:p>
            <a:pPr algn="ctr"/>
            <a:r>
              <a:rPr lang="ru-RU" sz="2000" b="1" dirty="0">
                <a:latin typeface="Times New Roman" pitchFamily="18" charset="0"/>
                <a:cs typeface="Times New Roman" pitchFamily="18" charset="0"/>
              </a:rPr>
              <a:t>Анализ любого проекта осуществляется в три этапа</a:t>
            </a:r>
            <a:r>
              <a:rPr lang="ru-RU" sz="2000" b="1" dirty="0" smtClean="0">
                <a:latin typeface="Times New Roman" pitchFamily="18" charset="0"/>
                <a:cs typeface="Times New Roman" pitchFamily="18" charset="0"/>
              </a:rPr>
              <a:t>:</a:t>
            </a:r>
          </a:p>
          <a:p>
            <a:pPr algn="ctr"/>
            <a:endParaRPr lang="ru-RU" sz="2000" b="1" dirty="0">
              <a:latin typeface="Times New Roman" pitchFamily="18" charset="0"/>
              <a:cs typeface="Times New Roman" pitchFamily="18" charset="0"/>
            </a:endParaRPr>
          </a:p>
          <a:p>
            <a:pPr lvl="0" algn="just">
              <a:buAutoNum type="arabicPeriod"/>
            </a:pPr>
            <a:r>
              <a:rPr lang="ru-RU" sz="2000" dirty="0" smtClean="0">
                <a:latin typeface="Times New Roman" pitchFamily="18" charset="0"/>
                <a:cs typeface="Times New Roman" pitchFamily="18" charset="0"/>
              </a:rPr>
              <a:t> Расчленение </a:t>
            </a:r>
            <a:r>
              <a:rPr lang="ru-RU" sz="2000" dirty="0">
                <a:latin typeface="Times New Roman" pitchFamily="18" charset="0"/>
                <a:cs typeface="Times New Roman" pitchFamily="18" charset="0"/>
              </a:rPr>
              <a:t>проекта на ряд отдельных работ (или операций), из которых затем составляется логическая схема. </a:t>
            </a:r>
            <a:endParaRPr lang="ru-RU" sz="2000" dirty="0" smtClean="0">
              <a:latin typeface="Times New Roman" pitchFamily="18" charset="0"/>
              <a:cs typeface="Times New Roman" pitchFamily="18" charset="0"/>
            </a:endParaRPr>
          </a:p>
          <a:p>
            <a:pPr marL="457200" lvl="0" indent="-457200" algn="just">
              <a:buAutoNum type="arabicPeriod"/>
            </a:pPr>
            <a:endParaRPr lang="ru-RU" sz="2000" dirty="0">
              <a:latin typeface="Times New Roman" pitchFamily="18" charset="0"/>
              <a:cs typeface="Times New Roman" pitchFamily="18" charset="0"/>
            </a:endParaRPr>
          </a:p>
          <a:p>
            <a:pPr lvl="0" algn="just"/>
            <a:r>
              <a:rPr lang="ru-RU" sz="2000" dirty="0" smtClean="0">
                <a:latin typeface="Times New Roman" pitchFamily="18" charset="0"/>
                <a:cs typeface="Times New Roman" pitchFamily="18" charset="0"/>
              </a:rPr>
              <a:t>2. Оценка </a:t>
            </a:r>
            <a:r>
              <a:rPr lang="ru-RU" sz="2000" dirty="0">
                <a:latin typeface="Times New Roman" pitchFamily="18" charset="0"/>
                <a:cs typeface="Times New Roman" pitchFamily="18" charset="0"/>
              </a:rPr>
              <a:t>продолжительности выполнения каждой операции; составление календарного плана выполнения проекта и выделение работ, которые определяют завершение выполнения проекта в целом</a:t>
            </a:r>
            <a:r>
              <a:rPr lang="ru-RU" sz="2000" dirty="0" smtClean="0">
                <a:latin typeface="Times New Roman" pitchFamily="18" charset="0"/>
                <a:cs typeface="Times New Roman" pitchFamily="18" charset="0"/>
              </a:rPr>
              <a:t>.</a:t>
            </a:r>
          </a:p>
          <a:p>
            <a:pPr lvl="0" algn="just"/>
            <a:endParaRPr lang="ru-RU" sz="2000" dirty="0">
              <a:latin typeface="Times New Roman" pitchFamily="18" charset="0"/>
              <a:cs typeface="Times New Roman" pitchFamily="18" charset="0"/>
            </a:endParaRPr>
          </a:p>
          <a:p>
            <a:pPr lvl="0" algn="just"/>
            <a:r>
              <a:rPr lang="ru-RU" sz="2000" dirty="0" smtClean="0">
                <a:latin typeface="Times New Roman" pitchFamily="18" charset="0"/>
                <a:cs typeface="Times New Roman" pitchFamily="18" charset="0"/>
              </a:rPr>
              <a:t>3. Оценка </a:t>
            </a:r>
            <a:r>
              <a:rPr lang="ru-RU" sz="2000" dirty="0">
                <a:latin typeface="Times New Roman" pitchFamily="18" charset="0"/>
                <a:cs typeface="Times New Roman" pitchFamily="18" charset="0"/>
              </a:rPr>
              <a:t>потребностей каждой операции в ресурсах; пересмотр плана выполнения операций с учетом обеспечения ресурсами либо перераспределение денежных или других ресурсов, которое улучшает план.</a:t>
            </a:r>
          </a:p>
          <a:p>
            <a:pPr algn="just"/>
            <a:endParaRPr lang="ru-RU" dirty="0"/>
          </a:p>
        </p:txBody>
      </p:sp>
    </p:spTree>
    <p:extLst>
      <p:ext uri="{BB962C8B-B14F-4D97-AF65-F5344CB8AC3E}">
        <p14:creationId xmlns:p14="http://schemas.microsoft.com/office/powerpoint/2010/main" val="1046476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txBody>
          <a:bodyPr>
            <a:normAutofit/>
          </a:bodyPr>
          <a:lstStyle/>
          <a:p>
            <a:r>
              <a:rPr lang="ru-RU" sz="2000" b="1" cap="small" dirty="0">
                <a:latin typeface="Times New Roman" pitchFamily="18" charset="0"/>
                <a:cs typeface="Times New Roman" pitchFamily="18" charset="0"/>
              </a:rPr>
              <a:t>1. Понятие операций и значение </a:t>
            </a:r>
            <a:r>
              <a:rPr lang="ru-RU" sz="2000" b="1" cap="small" dirty="0" smtClean="0">
                <a:latin typeface="Times New Roman" pitchFamily="18" charset="0"/>
                <a:cs typeface="Times New Roman" pitchFamily="18" charset="0"/>
              </a:rPr>
              <a:t>операций</a:t>
            </a:r>
            <a:br>
              <a:rPr lang="ru-RU" sz="2000" b="1" cap="small" dirty="0" smtClean="0">
                <a:latin typeface="Times New Roman" pitchFamily="18" charset="0"/>
                <a:cs typeface="Times New Roman" pitchFamily="18" charset="0"/>
              </a:rPr>
            </a:br>
            <a:r>
              <a:rPr lang="ru-RU" sz="2000" b="1" cap="small" dirty="0">
                <a:latin typeface="Times New Roman" pitchFamily="18" charset="0"/>
                <a:cs typeface="Times New Roman" pitchFamily="18" charset="0"/>
              </a:rPr>
              <a:t/>
            </a:r>
            <a:br>
              <a:rPr lang="ru-RU" sz="2000" b="1" cap="small" dirty="0">
                <a:latin typeface="Times New Roman" pitchFamily="18" charset="0"/>
                <a:cs typeface="Times New Roman" pitchFamily="18" charset="0"/>
              </a:rPr>
            </a:br>
            <a:r>
              <a:rPr lang="ru-RU" sz="2000" b="1" i="1" dirty="0">
                <a:latin typeface="Times New Roman" pitchFamily="18" charset="0"/>
                <a:cs typeface="Times New Roman" pitchFamily="18" charset="0"/>
              </a:rPr>
              <a:t>Операции</a:t>
            </a:r>
            <a:r>
              <a:rPr lang="ru-RU" sz="2000" dirty="0">
                <a:latin typeface="Times New Roman" pitchFamily="18" charset="0"/>
                <a:cs typeface="Times New Roman" pitchFamily="18" charset="0"/>
              </a:rPr>
              <a:t> - </a:t>
            </a:r>
            <a:r>
              <a:rPr lang="ru-RU" sz="2000" i="1" dirty="0">
                <a:latin typeface="Times New Roman" pitchFamily="18" charset="0"/>
                <a:cs typeface="Times New Roman" pitchFamily="18" charset="0"/>
              </a:rPr>
              <a:t>это виды деятельности по преобразованию ресурсов в товары и услуги. </a:t>
            </a:r>
            <a:r>
              <a:rPr lang="ru-RU" sz="2000" dirty="0">
                <a:latin typeface="Times New Roman" pitchFamily="18" charset="0"/>
                <a:cs typeface="Times New Roman" pitchFamily="18" charset="0"/>
              </a:rPr>
              <a:t>Операционная функция включает в себя те действия, в результате которых производятся товары и услуги, поставляемые организацией во внешнюю среду. </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Операционные </a:t>
            </a:r>
            <a:r>
              <a:rPr lang="ru-RU" sz="2000" dirty="0">
                <a:latin typeface="Times New Roman" pitchFamily="18" charset="0"/>
                <a:cs typeface="Times New Roman" pitchFamily="18" charset="0"/>
              </a:rPr>
              <a:t>менеджеры, следовательно, ответственны за управление ресурсами для удовлетворения нужд потребителей, составляющих их рынок.</a:t>
            </a:r>
            <a:br>
              <a:rPr lang="ru-RU" sz="2000" dirty="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Термины </a:t>
            </a:r>
            <a:r>
              <a:rPr lang="ru-RU" sz="2000" dirty="0">
                <a:latin typeface="Times New Roman" pitchFamily="18" charset="0"/>
                <a:cs typeface="Times New Roman" pitchFamily="18" charset="0"/>
              </a:rPr>
              <a:t>«операции» и «производство» взаимозаменяемы. Однако под производством </a:t>
            </a:r>
            <a:r>
              <a:rPr lang="ru-RU" sz="2000" dirty="0" smtClean="0">
                <a:latin typeface="Times New Roman" pitchFamily="18" charset="0"/>
                <a:cs typeface="Times New Roman" pitchFamily="18" charset="0"/>
              </a:rPr>
              <a:t>понимается </a:t>
            </a:r>
            <a:r>
              <a:rPr lang="ru-RU" sz="2000" dirty="0">
                <a:latin typeface="Times New Roman" pitchFamily="18" charset="0"/>
                <a:cs typeface="Times New Roman" pitchFamily="18" charset="0"/>
              </a:rPr>
              <a:t>выпуск товаров и переработка сырья. </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smtClean="0">
                <a:latin typeface="Times New Roman" pitchFamily="18" charset="0"/>
                <a:cs typeface="Times New Roman" pitchFamily="18" charset="0"/>
              </a:rPr>
              <a:t>Термин </a:t>
            </a:r>
            <a:r>
              <a:rPr lang="ru-RU" sz="2000" dirty="0">
                <a:latin typeface="Times New Roman" pitchFamily="18" charset="0"/>
                <a:cs typeface="Times New Roman" pitchFamily="18" charset="0"/>
              </a:rPr>
              <a:t>«операции» шире, он включает </a:t>
            </a:r>
            <a:r>
              <a:rPr lang="ru-RU" sz="2000" dirty="0" smtClean="0">
                <a:latin typeface="Times New Roman" pitchFamily="18" charset="0"/>
                <a:cs typeface="Times New Roman" pitchFamily="18" charset="0"/>
              </a:rPr>
              <a:t>и </a:t>
            </a:r>
            <a:r>
              <a:rPr lang="ru-RU" sz="2000" dirty="0">
                <a:latin typeface="Times New Roman" pitchFamily="18" charset="0"/>
                <a:cs typeface="Times New Roman" pitchFamily="18" charset="0"/>
              </a:rPr>
              <a:t>предоставление услуг</a:t>
            </a:r>
            <a:r>
              <a:rPr lang="ru-RU" sz="2000" dirty="0" smtClean="0">
                <a:latin typeface="Times New Roman" pitchFamily="18" charset="0"/>
                <a:cs typeface="Times New Roman" pitchFamily="18" charset="0"/>
              </a:rPr>
              <a:t>.</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smtClean="0">
                <a:latin typeface="Times New Roman" pitchFamily="18" charset="0"/>
                <a:cs typeface="Times New Roman" pitchFamily="18" charset="0"/>
              </a:rPr>
              <a:t>Сегодня </a:t>
            </a:r>
            <a:r>
              <a:rPr lang="ru-RU" sz="2000" dirty="0">
                <a:latin typeface="Times New Roman" pitchFamily="18" charset="0"/>
                <a:cs typeface="Times New Roman" pitchFamily="18" charset="0"/>
              </a:rPr>
              <a:t>для организаций жизненно важно так построить управление операциями, чтобы быть в состоянии быстро реагировать на любые изменения, способные повлиять на деятельность организации и ее рынок.</a:t>
            </a:r>
            <a:r>
              <a:rPr lang="ru-RU" sz="2000" dirty="0"/>
              <a:t/>
            </a:r>
            <a:br>
              <a:rPr lang="ru-RU" sz="2000" dirty="0"/>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endParaRPr lang="ru-RU"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1970464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6394722"/>
          </a:xfrm>
        </p:spPr>
        <p:txBody>
          <a:bodyPr>
            <a:noAutofit/>
          </a:bodyPr>
          <a:lstStyle/>
          <a:p>
            <a:pPr algn="l">
              <a:spcBef>
                <a:spcPts val="0"/>
              </a:spcBef>
            </a:pPr>
            <a:r>
              <a:rPr lang="ru-RU" sz="1800" b="1" i="1" dirty="0">
                <a:latin typeface="Times New Roman" pitchFamily="18" charset="0"/>
                <a:ea typeface="Times New Roman"/>
                <a:cs typeface="Times New Roman" pitchFamily="18" charset="0"/>
              </a:rPr>
              <a:t>Сетевой анализ </a:t>
            </a:r>
            <a:r>
              <a:rPr lang="ru-RU" sz="1800" dirty="0">
                <a:latin typeface="Times New Roman" pitchFamily="18" charset="0"/>
                <a:ea typeface="Times New Roman"/>
                <a:cs typeface="Times New Roman" pitchFamily="18" charset="0"/>
              </a:rPr>
              <a:t>- </a:t>
            </a:r>
            <a:r>
              <a:rPr lang="ru-RU" sz="1800" i="1" dirty="0">
                <a:latin typeface="Times New Roman" pitchFamily="18" charset="0"/>
                <a:ea typeface="Times New Roman"/>
                <a:cs typeface="Times New Roman" pitchFamily="18" charset="0"/>
              </a:rPr>
              <a:t>это метод планирования работ проектного характера, т.е. работ, операции в которых, как правило не повторяются</a:t>
            </a:r>
            <a:r>
              <a:rPr lang="ru-RU" sz="1800" i="1" dirty="0" smtClean="0">
                <a:latin typeface="Times New Roman" pitchFamily="18" charset="0"/>
                <a:ea typeface="Times New Roman"/>
                <a:cs typeface="Times New Roman" pitchFamily="18" charset="0"/>
              </a:rPr>
              <a:t>.</a:t>
            </a:r>
            <a:br>
              <a:rPr lang="ru-RU" sz="1800" i="1" dirty="0" smtClean="0">
                <a:latin typeface="Times New Roman" pitchFamily="18" charset="0"/>
                <a:ea typeface="Times New Roman"/>
                <a:cs typeface="Times New Roman" pitchFamily="18" charset="0"/>
              </a:rPr>
            </a:br>
            <a:r>
              <a:rPr lang="ru-RU" sz="1800" dirty="0" smtClean="0">
                <a:latin typeface="Times New Roman" pitchFamily="18" charset="0"/>
                <a:ea typeface="Times New Roman"/>
                <a:cs typeface="Times New Roman" pitchFamily="18" charset="0"/>
              </a:rPr>
              <a:t> </a:t>
            </a:r>
            <a:r>
              <a:rPr lang="ru-RU" sz="1800" dirty="0">
                <a:latin typeface="Times New Roman" pitchFamily="18" charset="0"/>
                <a:ea typeface="Times New Roman"/>
                <a:cs typeface="Times New Roman" pitchFamily="18" charset="0"/>
              </a:rPr>
              <a:t/>
            </a:r>
            <a:br>
              <a:rPr lang="ru-RU" sz="1800" dirty="0">
                <a:latin typeface="Times New Roman" pitchFamily="18" charset="0"/>
                <a:ea typeface="Times New Roman"/>
                <a:cs typeface="Times New Roman" pitchFamily="18" charset="0"/>
              </a:rPr>
            </a:br>
            <a:r>
              <a:rPr lang="ru-RU" sz="1800" dirty="0">
                <a:latin typeface="Times New Roman" pitchFamily="18" charset="0"/>
                <a:ea typeface="Times New Roman"/>
                <a:cs typeface="Times New Roman" pitchFamily="18" charset="0"/>
              </a:rPr>
              <a:t>Методы сетевого анализа позволяют осуществить анализ проекта, который включает в себя большое число взаимосвязанных </a:t>
            </a:r>
            <a:r>
              <a:rPr lang="ru-RU" sz="1800" dirty="0" smtClean="0">
                <a:latin typeface="Times New Roman" pitchFamily="18" charset="0"/>
                <a:ea typeface="Times New Roman"/>
                <a:cs typeface="Times New Roman" pitchFamily="18" charset="0"/>
              </a:rPr>
              <a:t>операций, и определить:</a:t>
            </a:r>
            <a:br>
              <a:rPr lang="ru-RU" sz="1800" dirty="0" smtClean="0">
                <a:latin typeface="Times New Roman" pitchFamily="18" charset="0"/>
                <a:ea typeface="Times New Roman"/>
                <a:cs typeface="Times New Roman" pitchFamily="18" charset="0"/>
              </a:rPr>
            </a:br>
            <a:r>
              <a:rPr lang="ru-RU" sz="1800" dirty="0" smtClean="0">
                <a:latin typeface="Times New Roman" pitchFamily="18" charset="0"/>
                <a:ea typeface="Times New Roman"/>
                <a:cs typeface="Times New Roman" pitchFamily="18" charset="0"/>
              </a:rPr>
              <a:t/>
            </a:r>
            <a:br>
              <a:rPr lang="ru-RU" sz="1800" dirty="0" smtClean="0">
                <a:latin typeface="Times New Roman" pitchFamily="18" charset="0"/>
                <a:ea typeface="Times New Roman"/>
                <a:cs typeface="Times New Roman" pitchFamily="18" charset="0"/>
              </a:rPr>
            </a:br>
            <a:r>
              <a:rPr lang="ru-RU" sz="1800" dirty="0" smtClean="0">
                <a:latin typeface="Times New Roman" pitchFamily="18" charset="0"/>
                <a:ea typeface="Times New Roman"/>
                <a:cs typeface="Times New Roman" pitchFamily="18" charset="0"/>
              </a:rPr>
              <a:t>- </a:t>
            </a:r>
            <a:r>
              <a:rPr lang="ru-RU" sz="1800" dirty="0">
                <a:latin typeface="Times New Roman" pitchFamily="18" charset="0"/>
                <a:ea typeface="Times New Roman"/>
                <a:cs typeface="Times New Roman" pitchFamily="18" charset="0"/>
              </a:rPr>
              <a:t>вероятную продолжительность выполнения работ, их стоимость, возможные размеры экономии времени или денежных </a:t>
            </a:r>
            <a:r>
              <a:rPr lang="ru-RU" sz="1800" dirty="0" smtClean="0">
                <a:latin typeface="Times New Roman" pitchFamily="18" charset="0"/>
                <a:ea typeface="Times New Roman"/>
                <a:cs typeface="Times New Roman" pitchFamily="18" charset="0"/>
              </a:rPr>
              <a:t>средств;</a:t>
            </a:r>
            <a:br>
              <a:rPr lang="ru-RU" sz="1800" dirty="0" smtClean="0">
                <a:latin typeface="Times New Roman" pitchFamily="18" charset="0"/>
                <a:ea typeface="Times New Roman"/>
                <a:cs typeface="Times New Roman" pitchFamily="18" charset="0"/>
              </a:rPr>
            </a:br>
            <a:r>
              <a:rPr lang="ru-RU" sz="1800" dirty="0" smtClean="0">
                <a:latin typeface="Times New Roman" pitchFamily="18" charset="0"/>
                <a:ea typeface="Times New Roman"/>
                <a:cs typeface="Times New Roman" pitchFamily="18" charset="0"/>
              </a:rPr>
              <a:t> </a:t>
            </a:r>
            <a:br>
              <a:rPr lang="ru-RU" sz="1800" dirty="0" smtClean="0">
                <a:latin typeface="Times New Roman" pitchFamily="18" charset="0"/>
                <a:ea typeface="Times New Roman"/>
                <a:cs typeface="Times New Roman" pitchFamily="18" charset="0"/>
              </a:rPr>
            </a:br>
            <a:r>
              <a:rPr lang="ru-RU" sz="1800" dirty="0" smtClean="0">
                <a:latin typeface="Times New Roman" pitchFamily="18" charset="0"/>
                <a:ea typeface="Times New Roman"/>
                <a:cs typeface="Times New Roman" pitchFamily="18" charset="0"/>
              </a:rPr>
              <a:t>- выполнение </a:t>
            </a:r>
            <a:r>
              <a:rPr lang="ru-RU" sz="1800" dirty="0">
                <a:latin typeface="Times New Roman" pitchFamily="18" charset="0"/>
                <a:ea typeface="Times New Roman"/>
                <a:cs typeface="Times New Roman" pitchFamily="18" charset="0"/>
              </a:rPr>
              <a:t>каких операций нельзя отсрочить, не задержав при этом срок выполнения проекта </a:t>
            </a:r>
            <a:r>
              <a:rPr lang="ru-RU" sz="1800" dirty="0" smtClean="0">
                <a:latin typeface="Times New Roman" pitchFamily="18" charset="0"/>
                <a:ea typeface="Times New Roman"/>
                <a:cs typeface="Times New Roman" pitchFamily="18" charset="0"/>
              </a:rPr>
              <a:t>в целом;</a:t>
            </a:r>
            <a:br>
              <a:rPr lang="ru-RU" sz="1800" dirty="0" smtClean="0">
                <a:latin typeface="Times New Roman" pitchFamily="18" charset="0"/>
                <a:ea typeface="Times New Roman"/>
                <a:cs typeface="Times New Roman" pitchFamily="18" charset="0"/>
              </a:rPr>
            </a:br>
            <a:r>
              <a:rPr lang="ru-RU" sz="1800" dirty="0" smtClean="0">
                <a:latin typeface="Times New Roman" pitchFamily="18" charset="0"/>
                <a:ea typeface="Times New Roman"/>
                <a:cs typeface="Times New Roman" pitchFamily="18" charset="0"/>
              </a:rPr>
              <a:t/>
            </a:r>
            <a:br>
              <a:rPr lang="ru-RU" sz="1800" dirty="0" smtClean="0">
                <a:latin typeface="Times New Roman" pitchFamily="18" charset="0"/>
                <a:ea typeface="Times New Roman"/>
                <a:cs typeface="Times New Roman" pitchFamily="18" charset="0"/>
              </a:rPr>
            </a:br>
            <a:r>
              <a:rPr lang="ru-RU" sz="1800" dirty="0" smtClean="0">
                <a:latin typeface="Times New Roman" pitchFamily="18" charset="0"/>
                <a:ea typeface="Times New Roman"/>
                <a:cs typeface="Times New Roman" pitchFamily="18" charset="0"/>
              </a:rPr>
              <a:t>- проблемы </a:t>
            </a:r>
            <a:r>
              <a:rPr lang="ru-RU" sz="1800" dirty="0">
                <a:latin typeface="Times New Roman" pitchFamily="18" charset="0"/>
                <a:ea typeface="Times New Roman"/>
                <a:cs typeface="Times New Roman" pitchFamily="18" charset="0"/>
              </a:rPr>
              <a:t>обеспечения </a:t>
            </a:r>
            <a:r>
              <a:rPr lang="ru-RU" sz="1800" dirty="0" smtClean="0">
                <a:latin typeface="Times New Roman" pitchFamily="18" charset="0"/>
                <a:ea typeface="Times New Roman"/>
                <a:cs typeface="Times New Roman" pitchFamily="18" charset="0"/>
              </a:rPr>
              <a:t>ресурсами;</a:t>
            </a:r>
            <a:br>
              <a:rPr lang="ru-RU" sz="1800" dirty="0" smtClean="0">
                <a:latin typeface="Times New Roman" pitchFamily="18" charset="0"/>
                <a:ea typeface="Times New Roman"/>
                <a:cs typeface="Times New Roman" pitchFamily="18" charset="0"/>
              </a:rPr>
            </a:br>
            <a:r>
              <a:rPr lang="ru-RU" sz="1800" dirty="0" smtClean="0">
                <a:latin typeface="Times New Roman" pitchFamily="18" charset="0"/>
                <a:ea typeface="Times New Roman"/>
                <a:cs typeface="Times New Roman" pitchFamily="18" charset="0"/>
              </a:rPr>
              <a:t/>
            </a:r>
            <a:br>
              <a:rPr lang="ru-RU" sz="1800" dirty="0" smtClean="0">
                <a:latin typeface="Times New Roman" pitchFamily="18" charset="0"/>
                <a:ea typeface="Times New Roman"/>
                <a:cs typeface="Times New Roman" pitchFamily="18" charset="0"/>
              </a:rPr>
            </a:br>
            <a:r>
              <a:rPr lang="ru-RU" sz="1800" dirty="0" smtClean="0">
                <a:latin typeface="Times New Roman" pitchFamily="18" charset="0"/>
                <a:ea typeface="Times New Roman"/>
                <a:cs typeface="Times New Roman" pitchFamily="18" charset="0"/>
              </a:rPr>
              <a:t>- составление </a:t>
            </a:r>
            <a:r>
              <a:rPr lang="ru-RU" sz="1800" dirty="0">
                <a:latin typeface="Times New Roman" pitchFamily="18" charset="0"/>
                <a:ea typeface="Times New Roman"/>
                <a:cs typeface="Times New Roman" pitchFamily="18" charset="0"/>
              </a:rPr>
              <a:t>календарного плана выполнения операций, удовлетворяющего существующим ограничениям на обеспечение </a:t>
            </a:r>
            <a:r>
              <a:rPr lang="ru-RU" sz="1800" dirty="0" smtClean="0">
                <a:latin typeface="Times New Roman" pitchFamily="18" charset="0"/>
                <a:ea typeface="Times New Roman"/>
                <a:cs typeface="Times New Roman" pitchFamily="18" charset="0"/>
              </a:rPr>
              <a:t>ресурсами.</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2060998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784976" cy="6394722"/>
          </a:xfrm>
        </p:spPr>
        <p:txBody>
          <a:bodyPr>
            <a:normAutofit fontScale="90000"/>
          </a:bodyPr>
          <a:lstStyle/>
          <a:p>
            <a:pPr algn="just">
              <a:lnSpc>
                <a:spcPct val="150000"/>
              </a:lnSpc>
              <a:spcBef>
                <a:spcPts val="600"/>
              </a:spcBef>
              <a:spcAft>
                <a:spcPts val="600"/>
              </a:spcAft>
            </a:pPr>
            <a:r>
              <a:rPr lang="ru-RU" sz="2000" b="1" i="1" dirty="0">
                <a:latin typeface="Times New Roman" pitchFamily="18" charset="0"/>
                <a:ea typeface="Times New Roman"/>
                <a:cs typeface="Times New Roman" pitchFamily="18" charset="0"/>
              </a:rPr>
              <a:t>Сетевая диаграмма</a:t>
            </a:r>
            <a:r>
              <a:rPr lang="ru-RU" sz="2000" dirty="0">
                <a:latin typeface="Times New Roman" pitchFamily="18" charset="0"/>
                <a:ea typeface="Times New Roman"/>
                <a:cs typeface="Times New Roman" pitchFamily="18" charset="0"/>
              </a:rPr>
              <a:t> (</a:t>
            </a:r>
            <a:r>
              <a:rPr lang="ru-RU" sz="2000" i="1" dirty="0">
                <a:latin typeface="Times New Roman" pitchFamily="18" charset="0"/>
                <a:ea typeface="Times New Roman"/>
                <a:cs typeface="Times New Roman" pitchFamily="18" charset="0"/>
              </a:rPr>
              <a:t>сеть, граф сети, PERT диаграмма)</a:t>
            </a:r>
            <a:r>
              <a:rPr lang="ru-RU" sz="2000" dirty="0">
                <a:latin typeface="Times New Roman" pitchFamily="18" charset="0"/>
                <a:ea typeface="Times New Roman"/>
                <a:cs typeface="Times New Roman" pitchFamily="18" charset="0"/>
              </a:rPr>
              <a:t> - </a:t>
            </a:r>
            <a:r>
              <a:rPr lang="ru-RU" sz="2000" i="1" dirty="0">
                <a:latin typeface="Times New Roman" pitchFamily="18" charset="0"/>
                <a:ea typeface="Times New Roman"/>
                <a:cs typeface="Times New Roman" pitchFamily="18" charset="0"/>
              </a:rPr>
              <a:t>графическое отображение работ проекта и их </a:t>
            </a:r>
            <a:r>
              <a:rPr lang="ru-RU" sz="2000" i="1" dirty="0" smtClean="0">
                <a:latin typeface="Times New Roman" pitchFamily="18" charset="0"/>
                <a:ea typeface="Times New Roman"/>
                <a:cs typeface="Times New Roman" pitchFamily="18" charset="0"/>
              </a:rPr>
              <a:t>взаимосвязей</a:t>
            </a:r>
            <a:r>
              <a:rPr lang="ru-RU" sz="2000" dirty="0" smtClean="0">
                <a:latin typeface="Times New Roman" pitchFamily="18" charset="0"/>
                <a:ea typeface="Times New Roman"/>
                <a:cs typeface="Times New Roman" pitchFamily="18" charset="0"/>
              </a:rPr>
              <a:t> или </a:t>
            </a:r>
            <a:r>
              <a:rPr lang="ru-RU" sz="2000" dirty="0">
                <a:latin typeface="Times New Roman" pitchFamily="18" charset="0"/>
                <a:ea typeface="Times New Roman"/>
                <a:cs typeface="Times New Roman" pitchFamily="18" charset="0"/>
              </a:rPr>
              <a:t>сеть понимается полный комплекс работ и вех проекта с установленными между ними зависимостями. </a:t>
            </a:r>
            <a:br>
              <a:rPr lang="ru-RU" sz="2000" dirty="0">
                <a:latin typeface="Times New Roman" pitchFamily="18" charset="0"/>
                <a:ea typeface="Times New Roman"/>
                <a:cs typeface="Times New Roman" pitchFamily="18" charset="0"/>
              </a:rPr>
            </a:br>
            <a:r>
              <a:rPr lang="ru-RU" sz="2000" dirty="0">
                <a:latin typeface="Times New Roman" pitchFamily="18" charset="0"/>
                <a:ea typeface="Times New Roman"/>
                <a:cs typeface="Times New Roman" pitchFamily="18" charset="0"/>
              </a:rPr>
              <a:t>Сетевые диаграммы отображают сетевую модель в графическом виде как множество вершин, соответствующих работам, связанных линиями, представляющими взаимосвязи между работами. Этот </a:t>
            </a:r>
            <a:r>
              <a:rPr lang="ru-RU" sz="2000" dirty="0" smtClean="0">
                <a:latin typeface="Times New Roman" pitchFamily="18" charset="0"/>
                <a:ea typeface="Times New Roman"/>
                <a:cs typeface="Times New Roman" pitchFamily="18" charset="0"/>
              </a:rPr>
              <a:t>граф называется </a:t>
            </a:r>
            <a:r>
              <a:rPr lang="ru-RU" sz="2000" i="1" dirty="0">
                <a:latin typeface="Times New Roman" pitchFamily="18" charset="0"/>
                <a:ea typeface="Times New Roman"/>
                <a:cs typeface="Times New Roman" pitchFamily="18" charset="0"/>
              </a:rPr>
              <a:t>сетью типа вершина-работа или диаграммой </a:t>
            </a:r>
            <a:r>
              <a:rPr lang="ru-RU" sz="2000" i="1" dirty="0" smtClean="0">
                <a:latin typeface="Times New Roman" pitchFamily="18" charset="0"/>
                <a:ea typeface="Times New Roman"/>
                <a:cs typeface="Times New Roman" pitchFamily="18" charset="0"/>
              </a:rPr>
              <a:t>предшествования.</a:t>
            </a:r>
            <a:br>
              <a:rPr lang="ru-RU" sz="2000" i="1" dirty="0" smtClean="0">
                <a:latin typeface="Times New Roman" pitchFamily="18" charset="0"/>
                <a:ea typeface="Times New Roman"/>
                <a:cs typeface="Times New Roman" pitchFamily="18" charset="0"/>
              </a:rPr>
            </a:br>
            <a:r>
              <a:rPr lang="ru-RU" sz="2000" i="1" dirty="0">
                <a:latin typeface="Times New Roman" pitchFamily="18" charset="0"/>
                <a:ea typeface="Times New Roman"/>
                <a:cs typeface="Times New Roman" pitchFamily="18" charset="0"/>
              </a:rPr>
              <a:t/>
            </a:r>
            <a:br>
              <a:rPr lang="ru-RU" sz="2000" i="1" dirty="0">
                <a:latin typeface="Times New Roman" pitchFamily="18" charset="0"/>
                <a:ea typeface="Times New Roman"/>
                <a:cs typeface="Times New Roman" pitchFamily="18" charset="0"/>
              </a:rPr>
            </a:br>
            <a:r>
              <a:rPr lang="ru-RU" sz="2000" i="1" dirty="0" smtClean="0">
                <a:latin typeface="Times New Roman" pitchFamily="18" charset="0"/>
                <a:ea typeface="Times New Roman"/>
                <a:cs typeface="Times New Roman" pitchFamily="18" charset="0"/>
              </a:rPr>
              <a:t>Т</a:t>
            </a:r>
            <a:r>
              <a:rPr lang="ru-RU" sz="2000" i="1" dirty="0" smtClean="0">
                <a:latin typeface="Times New Roman" pitchFamily="18" charset="0"/>
                <a:cs typeface="Times New Roman" pitchFamily="18" charset="0"/>
              </a:rPr>
              <a:t>ип </a:t>
            </a:r>
            <a:r>
              <a:rPr lang="ru-RU" sz="2000" i="1" dirty="0">
                <a:latin typeface="Times New Roman" pitchFamily="18" charset="0"/>
                <a:cs typeface="Times New Roman" pitchFamily="18" charset="0"/>
              </a:rPr>
              <a:t>сетевой </a:t>
            </a:r>
            <a:r>
              <a:rPr lang="ru-RU" sz="2000" i="1" dirty="0" smtClean="0">
                <a:latin typeface="Times New Roman" pitchFamily="18" charset="0"/>
                <a:cs typeface="Times New Roman" pitchFamily="18" charset="0"/>
              </a:rPr>
              <a:t>диаграммы -  </a:t>
            </a:r>
            <a:r>
              <a:rPr lang="ru-RU" sz="2000" i="1" dirty="0">
                <a:latin typeface="Times New Roman" pitchFamily="18" charset="0"/>
                <a:cs typeface="Times New Roman" pitchFamily="18" charset="0"/>
              </a:rPr>
              <a:t>типа </a:t>
            </a:r>
            <a:r>
              <a:rPr lang="ru-RU" sz="2000" i="1" dirty="0" smtClean="0">
                <a:latin typeface="Times New Roman" pitchFamily="18" charset="0"/>
                <a:cs typeface="Times New Roman" pitchFamily="18" charset="0"/>
              </a:rPr>
              <a:t>вершина-событие </a:t>
            </a:r>
            <a:r>
              <a:rPr lang="ru-RU" sz="2000" dirty="0" smtClean="0">
                <a:latin typeface="Times New Roman" pitchFamily="18" charset="0"/>
                <a:cs typeface="Times New Roman" pitchFamily="18" charset="0"/>
              </a:rPr>
              <a:t>- при </a:t>
            </a:r>
            <a:r>
              <a:rPr lang="ru-RU" sz="2000" dirty="0">
                <a:latin typeface="Times New Roman" pitchFamily="18" charset="0"/>
                <a:cs typeface="Times New Roman" pitchFamily="18" charset="0"/>
              </a:rPr>
              <a:t>данном подходе работа представляется в виде линии между двумя событиями (узлами графа), которые в свою очередь отображают начало и конец данной </a:t>
            </a:r>
            <a:r>
              <a:rPr lang="ru-RU" sz="2000" dirty="0" smtClean="0">
                <a:latin typeface="Times New Roman" pitchFamily="18" charset="0"/>
                <a:cs typeface="Times New Roman" pitchFamily="18" charset="0"/>
              </a:rPr>
              <a:t>работы (например, PERT-диаграмма используется  в управлении </a:t>
            </a:r>
            <a:r>
              <a:rPr lang="ru-RU" sz="2000" dirty="0">
                <a:latin typeface="Times New Roman" pitchFamily="18" charset="0"/>
                <a:cs typeface="Times New Roman" pitchFamily="18" charset="0"/>
              </a:rPr>
              <a:t>рисками проекта</a:t>
            </a:r>
            <a:r>
              <a:rPr lang="ru-RU" sz="2000" dirty="0" smtClean="0">
                <a:latin typeface="Times New Roman" pitchFamily="18" charset="0"/>
                <a:cs typeface="Times New Roman" pitchFamily="18" charset="0"/>
              </a:rPr>
              <a:t>). </a:t>
            </a:r>
            <a:r>
              <a:rPr lang="ru-RU" sz="2000" i="1" dirty="0" smtClean="0">
                <a:latin typeface="Times New Roman" pitchFamily="18" charset="0"/>
                <a:ea typeface="Times New Roman"/>
                <a:cs typeface="Times New Roman" pitchFamily="18" charset="0"/>
              </a:rPr>
              <a:t>    </a:t>
            </a:r>
            <a:r>
              <a:rPr lang="ru-RU" dirty="0">
                <a:latin typeface="Arial"/>
                <a:ea typeface="Times New Roman"/>
                <a:cs typeface="Times New Roman"/>
              </a:rPr>
              <a:t/>
            </a:r>
            <a:br>
              <a:rPr lang="ru-RU" dirty="0">
                <a:latin typeface="Arial"/>
                <a:ea typeface="Times New Roman"/>
                <a:cs typeface="Times New Roman"/>
              </a:rPr>
            </a:br>
            <a:endParaRPr lang="ru-RU" dirty="0"/>
          </a:p>
        </p:txBody>
      </p:sp>
    </p:spTree>
    <p:extLst>
      <p:ext uri="{BB962C8B-B14F-4D97-AF65-F5344CB8AC3E}">
        <p14:creationId xmlns:p14="http://schemas.microsoft.com/office/powerpoint/2010/main" val="8112417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88640"/>
            <a:ext cx="8856984" cy="6552728"/>
          </a:xfrm>
        </p:spPr>
        <p:txBody>
          <a:bodyPr>
            <a:normAutofit/>
          </a:bodyPr>
          <a:lstStyle/>
          <a:p>
            <a:pPr algn="just">
              <a:lnSpc>
                <a:spcPct val="150000"/>
              </a:lnSpc>
              <a:spcBef>
                <a:spcPts val="600"/>
              </a:spcBef>
              <a:spcAft>
                <a:spcPts val="600"/>
              </a:spcAft>
            </a:pPr>
            <a:r>
              <a:rPr lang="ru-RU" sz="2000" i="1" dirty="0">
                <a:latin typeface="Times New Roman" pitchFamily="18" charset="0"/>
                <a:ea typeface="Times New Roman"/>
                <a:cs typeface="Times New Roman" pitchFamily="18" charset="0"/>
              </a:rPr>
              <a:t>Сетевая диаграмма </a:t>
            </a:r>
            <a:r>
              <a:rPr lang="ru-RU" sz="2000" dirty="0" smtClean="0">
                <a:latin typeface="Times New Roman" pitchFamily="18" charset="0"/>
                <a:ea typeface="Times New Roman"/>
                <a:cs typeface="Times New Roman" pitchFamily="18" charset="0"/>
              </a:rPr>
              <a:t>моделирует </a:t>
            </a:r>
            <a:r>
              <a:rPr lang="ru-RU" sz="2000" dirty="0">
                <a:latin typeface="Times New Roman" pitchFamily="18" charset="0"/>
                <a:ea typeface="Times New Roman"/>
                <a:cs typeface="Times New Roman" pitchFamily="18" charset="0"/>
              </a:rPr>
              <a:t>только логические зависимости между элементарными работами. Она не отображает входы, процессы и выходы, и не допускает повторяющихся циклов или петель. </a:t>
            </a:r>
            <a:r>
              <a:rPr lang="ru-RU" sz="2000" dirty="0" smtClean="0">
                <a:latin typeface="Times New Roman" pitchFamily="18" charset="0"/>
                <a:ea typeface="Times New Roman"/>
                <a:cs typeface="Times New Roman" pitchFamily="18" charset="0"/>
              </a:rPr>
              <a:t/>
            </a:r>
            <a:br>
              <a:rPr lang="ru-RU" sz="2000" dirty="0" smtClean="0">
                <a:latin typeface="Times New Roman" pitchFamily="18" charset="0"/>
                <a:ea typeface="Times New Roman"/>
                <a:cs typeface="Times New Roman" pitchFamily="18" charset="0"/>
              </a:rPr>
            </a:br>
            <a:r>
              <a:rPr lang="ru-RU" sz="2000" dirty="0">
                <a:latin typeface="Times New Roman" pitchFamily="18" charset="0"/>
                <a:ea typeface="Times New Roman"/>
                <a:cs typeface="Times New Roman" pitchFamily="18" charset="0"/>
              </a:rPr>
              <a:t/>
            </a:r>
            <a:br>
              <a:rPr lang="ru-RU" sz="2000" dirty="0">
                <a:latin typeface="Times New Roman" pitchFamily="18" charset="0"/>
                <a:ea typeface="Times New Roman"/>
                <a:cs typeface="Times New Roman" pitchFamily="18" charset="0"/>
              </a:rPr>
            </a:br>
            <a:r>
              <a:rPr lang="ru-RU" sz="2000" i="1" dirty="0">
                <a:latin typeface="Times New Roman" pitchFamily="18" charset="0"/>
                <a:ea typeface="Times New Roman"/>
                <a:cs typeface="Times New Roman" pitchFamily="18" charset="0"/>
              </a:rPr>
              <a:t>Методы сетевого планирования </a:t>
            </a:r>
            <a:r>
              <a:rPr lang="ru-RU" sz="2000" dirty="0">
                <a:latin typeface="Times New Roman" pitchFamily="18" charset="0"/>
                <a:ea typeface="Times New Roman"/>
                <a:cs typeface="Times New Roman" pitchFamily="18" charset="0"/>
              </a:rPr>
              <a:t>- методы, основная цель которых заключается в том, чтобы сократить до минимума продолжительность проекта. Основываются на разработанных практически одновременно и независимо методе критического пути МКП и методе оценки и пересмотра планов PERT. </a:t>
            </a:r>
            <a:r>
              <a:rPr lang="ru-RU" dirty="0">
                <a:latin typeface="Arial"/>
                <a:ea typeface="Times New Roman"/>
                <a:cs typeface="Times New Roman"/>
              </a:rPr>
              <a:t/>
            </a:r>
            <a:br>
              <a:rPr lang="ru-RU" dirty="0">
                <a:latin typeface="Arial"/>
                <a:ea typeface="Times New Roman"/>
                <a:cs typeface="Times New Roman"/>
              </a:rPr>
            </a:br>
            <a:endParaRPr lang="ru-RU" dirty="0"/>
          </a:p>
        </p:txBody>
      </p:sp>
    </p:spTree>
    <p:extLst>
      <p:ext uri="{BB962C8B-B14F-4D97-AF65-F5344CB8AC3E}">
        <p14:creationId xmlns:p14="http://schemas.microsoft.com/office/powerpoint/2010/main" val="1393820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6466730"/>
          </a:xfrm>
        </p:spPr>
        <p:txBody>
          <a:bodyPr>
            <a:normAutofit fontScale="90000"/>
          </a:bodyPr>
          <a:lstStyle/>
          <a:p>
            <a:pPr algn="just">
              <a:lnSpc>
                <a:spcPct val="150000"/>
              </a:lnSpc>
              <a:spcBef>
                <a:spcPts val="600"/>
              </a:spcBef>
              <a:spcAft>
                <a:spcPts val="600"/>
              </a:spcAft>
            </a:pPr>
            <a:r>
              <a:rPr lang="ru-RU" sz="2200" dirty="0">
                <a:latin typeface="Times New Roman" pitchFamily="18" charset="0"/>
                <a:ea typeface="Times New Roman"/>
                <a:cs typeface="Times New Roman" pitchFamily="18" charset="0"/>
              </a:rPr>
              <a:t>Первым шагом в анализе любого проекта является составление списка входящих в него операций. </a:t>
            </a:r>
            <a:r>
              <a:rPr lang="ru-RU" sz="2200" dirty="0" smtClean="0">
                <a:latin typeface="Times New Roman" pitchFamily="18" charset="0"/>
                <a:ea typeface="Times New Roman"/>
                <a:cs typeface="Times New Roman" pitchFamily="18" charset="0"/>
              </a:rPr>
              <a:t>Необходимо </a:t>
            </a:r>
            <a:r>
              <a:rPr lang="ru-RU" sz="2200" dirty="0">
                <a:latin typeface="Times New Roman" pitchFamily="18" charset="0"/>
                <a:ea typeface="Times New Roman"/>
                <a:cs typeface="Times New Roman" pitchFamily="18" charset="0"/>
              </a:rPr>
              <a:t>выделить непосредственно предшествующую операцию или операции. </a:t>
            </a:r>
            <a:r>
              <a:rPr lang="ru-RU" sz="2200" b="1" i="1" dirty="0">
                <a:latin typeface="Times New Roman" pitchFamily="18" charset="0"/>
                <a:ea typeface="Times New Roman"/>
                <a:cs typeface="Times New Roman" pitchFamily="18" charset="0"/>
              </a:rPr>
              <a:t>Непосредственно предшествующими</a:t>
            </a:r>
            <a:r>
              <a:rPr lang="ru-RU" sz="2200" dirty="0">
                <a:latin typeface="Times New Roman" pitchFamily="18" charset="0"/>
                <a:ea typeface="Times New Roman"/>
                <a:cs typeface="Times New Roman" pitchFamily="18" charset="0"/>
              </a:rPr>
              <a:t> </a:t>
            </a:r>
            <a:r>
              <a:rPr lang="ru-RU" sz="2200" i="1" dirty="0">
                <a:latin typeface="Times New Roman" pitchFamily="18" charset="0"/>
                <a:ea typeface="Times New Roman"/>
                <a:cs typeface="Times New Roman" pitchFamily="18" charset="0"/>
              </a:rPr>
              <a:t>называются операции, выполнение которых должно быть закончено прежде, чем может начаться данная операция.</a:t>
            </a:r>
            <a:r>
              <a:rPr lang="ru-RU" sz="2200" dirty="0">
                <a:latin typeface="Times New Roman" pitchFamily="18" charset="0"/>
                <a:ea typeface="Times New Roman"/>
                <a:cs typeface="Times New Roman" pitchFamily="18" charset="0"/>
              </a:rPr>
              <a:t> </a:t>
            </a:r>
            <a:r>
              <a:rPr lang="ru-RU" sz="2200" dirty="0" smtClean="0">
                <a:latin typeface="Times New Roman" pitchFamily="18" charset="0"/>
                <a:ea typeface="Times New Roman"/>
                <a:cs typeface="Times New Roman" pitchFamily="18" charset="0"/>
              </a:rPr>
              <a:t/>
            </a:r>
            <a:br>
              <a:rPr lang="ru-RU" sz="2200" dirty="0" smtClean="0">
                <a:latin typeface="Times New Roman" pitchFamily="18" charset="0"/>
                <a:ea typeface="Times New Roman"/>
                <a:cs typeface="Times New Roman" pitchFamily="18" charset="0"/>
              </a:rPr>
            </a:br>
            <a:r>
              <a:rPr lang="ru-RU" sz="2200" dirty="0" smtClean="0">
                <a:latin typeface="Times New Roman" pitchFamily="18" charset="0"/>
                <a:ea typeface="Times New Roman"/>
                <a:cs typeface="Times New Roman" pitchFamily="18" charset="0"/>
              </a:rPr>
              <a:t/>
            </a:r>
            <a:br>
              <a:rPr lang="ru-RU" sz="2200" dirty="0" smtClean="0">
                <a:latin typeface="Times New Roman" pitchFamily="18" charset="0"/>
                <a:ea typeface="Times New Roman"/>
                <a:cs typeface="Times New Roman" pitchFamily="18" charset="0"/>
              </a:rPr>
            </a:br>
            <a:r>
              <a:rPr lang="ru-RU" sz="2200" b="1" i="1" dirty="0" smtClean="0">
                <a:latin typeface="Times New Roman" pitchFamily="18" charset="0"/>
                <a:cs typeface="Times New Roman" pitchFamily="18" charset="0"/>
              </a:rPr>
              <a:t>Сетевой </a:t>
            </a:r>
            <a:r>
              <a:rPr lang="ru-RU" sz="2200" b="1" i="1" dirty="0">
                <a:latin typeface="Times New Roman" pitchFamily="18" charset="0"/>
                <a:cs typeface="Times New Roman" pitchFamily="18" charset="0"/>
              </a:rPr>
              <a:t>моделью комплекса работ</a:t>
            </a:r>
            <a:r>
              <a:rPr lang="ru-RU" sz="2200" dirty="0">
                <a:latin typeface="Times New Roman" pitchFamily="18" charset="0"/>
                <a:cs typeface="Times New Roman" pitchFamily="18" charset="0"/>
              </a:rPr>
              <a:t> </a:t>
            </a:r>
            <a:r>
              <a:rPr lang="ru-RU" sz="2200" i="1" dirty="0">
                <a:latin typeface="Times New Roman" pitchFamily="18" charset="0"/>
                <a:cs typeface="Times New Roman" pitchFamily="18" charset="0"/>
              </a:rPr>
              <a:t>называется ориентированный граф, используемый для описания зависимостей между работами и этапами проекта. </a:t>
            </a:r>
            <a:r>
              <a:rPr lang="ru-RU" sz="2200" i="1" dirty="0" smtClean="0">
                <a:latin typeface="Times New Roman" pitchFamily="18" charset="0"/>
                <a:cs typeface="Times New Roman" pitchFamily="18" charset="0"/>
              </a:rPr>
              <a:t/>
            </a:r>
            <a:br>
              <a:rPr lang="ru-RU" sz="2200" i="1" dirty="0" smtClean="0">
                <a:latin typeface="Times New Roman" pitchFamily="18" charset="0"/>
                <a:cs typeface="Times New Roman" pitchFamily="18" charset="0"/>
              </a:rPr>
            </a:br>
            <a:r>
              <a:rPr lang="ru-RU" sz="2200" dirty="0">
                <a:latin typeface="Times New Roman" pitchFamily="18" charset="0"/>
                <a:ea typeface="Times New Roman"/>
                <a:cs typeface="Times New Roman" pitchFamily="18" charset="0"/>
              </a:rPr>
              <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После того как составлен список, логическая последовательность выполнения операций может быть проиллюстрирована с помощью </a:t>
            </a:r>
            <a:r>
              <a:rPr lang="ru-RU" sz="2200" dirty="0" smtClean="0">
                <a:latin typeface="Times New Roman" pitchFamily="18" charset="0"/>
                <a:ea typeface="Times New Roman"/>
                <a:cs typeface="Times New Roman" pitchFamily="18" charset="0"/>
              </a:rPr>
              <a:t>графа: </a:t>
            </a:r>
            <a:r>
              <a:rPr lang="ru-RU" sz="2200" i="1" dirty="0" smtClean="0">
                <a:latin typeface="Times New Roman" pitchFamily="18" charset="0"/>
                <a:ea typeface="Times New Roman"/>
                <a:cs typeface="Times New Roman" pitchFamily="18" charset="0"/>
              </a:rPr>
              <a:t>вершинными </a:t>
            </a:r>
            <a:r>
              <a:rPr lang="ru-RU" sz="2200" i="1" dirty="0">
                <a:latin typeface="Times New Roman" pitchFamily="18" charset="0"/>
                <a:ea typeface="Times New Roman"/>
                <a:cs typeface="Times New Roman" pitchFamily="18" charset="0"/>
              </a:rPr>
              <a:t>(«вершины-работы») и стрелочными («вершины-события»).   </a:t>
            </a:r>
            <a:r>
              <a:rPr lang="ru-RU" dirty="0">
                <a:latin typeface="Arial"/>
                <a:ea typeface="Times New Roman"/>
                <a:cs typeface="Times New Roman"/>
              </a:rPr>
              <a:t/>
            </a:r>
            <a:br>
              <a:rPr lang="ru-RU" dirty="0">
                <a:latin typeface="Arial"/>
                <a:ea typeface="Times New Roman"/>
                <a:cs typeface="Times New Roman"/>
              </a:rPr>
            </a:br>
            <a:endParaRPr lang="ru-RU" dirty="0"/>
          </a:p>
        </p:txBody>
      </p:sp>
    </p:spTree>
    <p:extLst>
      <p:ext uri="{BB962C8B-B14F-4D97-AF65-F5344CB8AC3E}">
        <p14:creationId xmlns:p14="http://schemas.microsoft.com/office/powerpoint/2010/main" val="36625154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964488" cy="4464496"/>
          </a:xfrm>
        </p:spPr>
        <p:txBody>
          <a:bodyPr>
            <a:normAutofit fontScale="90000"/>
          </a:bodyPr>
          <a:lstStyle/>
          <a:p>
            <a:pPr algn="just">
              <a:lnSpc>
                <a:spcPct val="150000"/>
              </a:lnSpc>
              <a:spcBef>
                <a:spcPts val="600"/>
              </a:spcBef>
              <a:spcAft>
                <a:spcPts val="600"/>
              </a:spcAft>
            </a:pPr>
            <a:r>
              <a:rPr lang="ru-RU" sz="2200" i="1" dirty="0" smtClean="0">
                <a:latin typeface="Times New Roman" pitchFamily="18" charset="0"/>
                <a:ea typeface="Times New Roman"/>
                <a:cs typeface="Times New Roman" pitchFamily="18" charset="0"/>
              </a:rPr>
              <a:t/>
            </a:r>
            <a:br>
              <a:rPr lang="ru-RU" sz="2200" i="1" dirty="0" smtClean="0">
                <a:latin typeface="Times New Roman" pitchFamily="18" charset="0"/>
                <a:ea typeface="Times New Roman"/>
                <a:cs typeface="Times New Roman" pitchFamily="18" charset="0"/>
              </a:rPr>
            </a:br>
            <a:r>
              <a:rPr lang="ru-RU" sz="2200" i="1" dirty="0">
                <a:latin typeface="Times New Roman" pitchFamily="18" charset="0"/>
                <a:ea typeface="Times New Roman"/>
                <a:cs typeface="Times New Roman" pitchFamily="18" charset="0"/>
              </a:rPr>
              <a:t/>
            </a:r>
            <a:br>
              <a:rPr lang="ru-RU" sz="2200" i="1" dirty="0">
                <a:latin typeface="Times New Roman" pitchFamily="18" charset="0"/>
                <a:ea typeface="Times New Roman"/>
                <a:cs typeface="Times New Roman" pitchFamily="18" charset="0"/>
              </a:rPr>
            </a:br>
            <a:r>
              <a:rPr lang="ru-RU" sz="2200" i="1" dirty="0" smtClean="0">
                <a:latin typeface="Times New Roman" pitchFamily="18" charset="0"/>
                <a:ea typeface="Times New Roman"/>
                <a:cs typeface="Times New Roman" pitchFamily="18" charset="0"/>
              </a:rPr>
              <a:t>Стрелочные </a:t>
            </a:r>
            <a:r>
              <a:rPr lang="ru-RU" sz="2200" i="1" dirty="0">
                <a:latin typeface="Times New Roman" pitchFamily="18" charset="0"/>
                <a:ea typeface="Times New Roman"/>
                <a:cs typeface="Times New Roman" pitchFamily="18" charset="0"/>
              </a:rPr>
              <a:t>графы (</a:t>
            </a:r>
            <a:r>
              <a:rPr lang="ru-RU" sz="2200" dirty="0">
                <a:latin typeface="Times New Roman" pitchFamily="18" charset="0"/>
                <a:ea typeface="Times New Roman"/>
                <a:cs typeface="Times New Roman" pitchFamily="18" charset="0"/>
              </a:rPr>
              <a:t>сети «вершины - события»). В этом типе графов каждая операция представлена стрелкой</a:t>
            </a:r>
            <a:r>
              <a:rPr lang="ru-RU" sz="2200" dirty="0" smtClean="0">
                <a:latin typeface="Times New Roman" pitchFamily="18" charset="0"/>
                <a:ea typeface="Times New Roman"/>
                <a:cs typeface="Times New Roman" pitchFamily="18" charset="0"/>
              </a:rPr>
              <a:t>. </a:t>
            </a:r>
            <a:r>
              <a:rPr lang="ru-RU" sz="2200" dirty="0">
                <a:latin typeface="Times New Roman" pitchFamily="18" charset="0"/>
                <a:ea typeface="Times New Roman"/>
                <a:cs typeface="Times New Roman" pitchFamily="18" charset="0"/>
              </a:rPr>
              <a:t>Направление стрелки отражает ход времени </a:t>
            </a:r>
            <a:r>
              <a:rPr lang="ru-RU" sz="2200" dirty="0" smtClean="0">
                <a:latin typeface="Times New Roman" pitchFamily="18" charset="0"/>
                <a:ea typeface="Times New Roman"/>
                <a:cs typeface="Times New Roman" pitchFamily="18" charset="0"/>
              </a:rPr>
              <a:t>(слева направо). </a:t>
            </a:r>
            <a:r>
              <a:rPr lang="ru-RU" sz="2200" dirty="0">
                <a:latin typeface="Times New Roman" pitchFamily="18" charset="0"/>
                <a:ea typeface="Times New Roman"/>
                <a:cs typeface="Times New Roman" pitchFamily="18" charset="0"/>
              </a:rPr>
              <a:t>Начало и окончание каждой операции называются </a:t>
            </a:r>
            <a:r>
              <a:rPr lang="ru-RU" sz="2200" i="1" dirty="0">
                <a:latin typeface="Times New Roman" pitchFamily="18" charset="0"/>
                <a:ea typeface="Times New Roman"/>
                <a:cs typeface="Times New Roman" pitchFamily="18" charset="0"/>
              </a:rPr>
              <a:t>событиями </a:t>
            </a:r>
            <a:r>
              <a:rPr lang="ru-RU" sz="2200" dirty="0">
                <a:latin typeface="Times New Roman" pitchFamily="18" charset="0"/>
                <a:ea typeface="Times New Roman"/>
                <a:cs typeface="Times New Roman" pitchFamily="18" charset="0"/>
              </a:rPr>
              <a:t>и отображаются кружочками или узлом</a:t>
            </a:r>
            <a:r>
              <a:rPr lang="ru-RU" sz="2200" dirty="0" smtClean="0">
                <a:latin typeface="Times New Roman" pitchFamily="18" charset="0"/>
                <a:ea typeface="Times New Roman"/>
                <a:cs typeface="Times New Roman" pitchFamily="18" charset="0"/>
              </a:rPr>
              <a:t>.</a:t>
            </a:r>
            <a:br>
              <a:rPr lang="ru-RU" sz="2200" dirty="0" smtClean="0">
                <a:latin typeface="Times New Roman" pitchFamily="18" charset="0"/>
                <a:ea typeface="Times New Roman"/>
                <a:cs typeface="Times New Roman" pitchFamily="18" charset="0"/>
              </a:rPr>
            </a:br>
            <a:r>
              <a:rPr lang="ru-RU" sz="2200" dirty="0">
                <a:latin typeface="Times New Roman" pitchFamily="18" charset="0"/>
                <a:cs typeface="Times New Roman" pitchFamily="18" charset="0"/>
              </a:rPr>
              <a:t>Операции обозначают буквой или словом, а события - числом. Поскольку любая операция характеризуется парой событий, ее можно также обозначить с помощью чисел, соответствующих этим событиям. Например, на рис. </a:t>
            </a:r>
            <a:r>
              <a:rPr lang="ru-RU" sz="2200" dirty="0" smtClean="0">
                <a:latin typeface="Times New Roman" pitchFamily="18" charset="0"/>
                <a:cs typeface="Times New Roman" pitchFamily="18" charset="0"/>
              </a:rPr>
              <a:t>1 </a:t>
            </a:r>
            <a:r>
              <a:rPr lang="ru-RU" sz="2200" dirty="0">
                <a:latin typeface="Times New Roman" pitchFamily="18" charset="0"/>
                <a:cs typeface="Times New Roman" pitchFamily="18" charset="0"/>
              </a:rPr>
              <a:t>операция А означает то же самое, что и операция (1,2) (поэтому сети такого типа  часто называют </a:t>
            </a:r>
            <a:r>
              <a:rPr lang="en-US" sz="2200" dirty="0">
                <a:latin typeface="Times New Roman" pitchFamily="18" charset="0"/>
                <a:cs typeface="Times New Roman" pitchFamily="18" charset="0"/>
              </a:rPr>
              <a:t>IJ</a:t>
            </a:r>
            <a:r>
              <a:rPr lang="ru-RU" sz="2200" dirty="0">
                <a:latin typeface="Times New Roman" pitchFamily="18" charset="0"/>
                <a:cs typeface="Times New Roman" pitchFamily="18" charset="0"/>
              </a:rPr>
              <a:t> сетями, так как каждая работа определяется номером </a:t>
            </a:r>
            <a:r>
              <a:rPr lang="en-US" sz="2200" dirty="0">
                <a:latin typeface="Times New Roman" pitchFamily="18" charset="0"/>
                <a:cs typeface="Times New Roman" pitchFamily="18" charset="0"/>
              </a:rPr>
              <a:t>IJ</a:t>
            </a:r>
            <a:r>
              <a:rPr lang="ru-RU" sz="2200" dirty="0">
                <a:latin typeface="Times New Roman" pitchFamily="18" charset="0"/>
                <a:cs typeface="Times New Roman" pitchFamily="18" charset="0"/>
              </a:rPr>
              <a:t> номера начало/окончание). </a:t>
            </a:r>
            <a:r>
              <a:rPr lang="ru-RU" dirty="0">
                <a:latin typeface="Arial"/>
                <a:ea typeface="Times New Roman"/>
                <a:cs typeface="Times New Roman"/>
              </a:rPr>
              <a:t/>
            </a:r>
            <a:br>
              <a:rPr lang="ru-RU" dirty="0">
                <a:latin typeface="Arial"/>
                <a:ea typeface="Times New Roman"/>
                <a:cs typeface="Times New Roman"/>
              </a:rPr>
            </a:b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0145" y="4509120"/>
            <a:ext cx="5305425"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395536" y="5934670"/>
            <a:ext cx="8496944" cy="458074"/>
          </a:xfrm>
          <a:prstGeom prst="rect">
            <a:avLst/>
          </a:prstGeom>
        </p:spPr>
        <p:txBody>
          <a:bodyPr wrap="square">
            <a:spAutoFit/>
          </a:bodyPr>
          <a:lstStyle/>
          <a:p>
            <a:pPr algn="ctr">
              <a:lnSpc>
                <a:spcPct val="150000"/>
              </a:lnSpc>
              <a:spcBef>
                <a:spcPts val="600"/>
              </a:spcBef>
              <a:spcAft>
                <a:spcPts val="600"/>
              </a:spcAft>
            </a:pPr>
            <a:r>
              <a:rPr lang="ru-RU" dirty="0">
                <a:latin typeface="Times New Roman" pitchFamily="18" charset="0"/>
                <a:ea typeface="Times New Roman"/>
                <a:cs typeface="Times New Roman" pitchFamily="18" charset="0"/>
              </a:rPr>
              <a:t>Рис. </a:t>
            </a:r>
            <a:r>
              <a:rPr lang="ru-RU" dirty="0" smtClean="0">
                <a:latin typeface="Times New Roman" pitchFamily="18" charset="0"/>
                <a:ea typeface="Times New Roman"/>
                <a:cs typeface="Times New Roman" pitchFamily="18" charset="0"/>
              </a:rPr>
              <a:t>1 -  </a:t>
            </a:r>
            <a:r>
              <a:rPr lang="ru-RU" dirty="0">
                <a:latin typeface="Times New Roman" pitchFamily="18" charset="0"/>
                <a:ea typeface="Times New Roman"/>
                <a:cs typeface="Times New Roman" pitchFamily="18" charset="0"/>
              </a:rPr>
              <a:t>Изображение операции на стрелочном графе</a:t>
            </a:r>
            <a:endParaRPr lang="ru-RU"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23953692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9145016" cy="4581128"/>
          </a:xfrm>
        </p:spPr>
        <p:txBody>
          <a:bodyPr>
            <a:normAutofit fontScale="90000"/>
          </a:bodyPr>
          <a:lstStyle/>
          <a:p>
            <a:pPr algn="just">
              <a:lnSpc>
                <a:spcPct val="150000"/>
              </a:lnSpc>
              <a:spcBef>
                <a:spcPts val="600"/>
              </a:spcBef>
              <a:spcAft>
                <a:spcPts val="600"/>
              </a:spcAft>
            </a:pPr>
            <a:r>
              <a:rPr lang="ru-RU" sz="2200" dirty="0" smtClean="0">
                <a:latin typeface="Times New Roman" pitchFamily="18" charset="0"/>
                <a:ea typeface="Times New Roman"/>
                <a:cs typeface="Times New Roman" pitchFamily="18" charset="0"/>
              </a:rPr>
              <a:t/>
            </a:r>
            <a:br>
              <a:rPr lang="ru-RU" sz="2200" dirty="0" smtClean="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
            </a:r>
            <a:br>
              <a:rPr lang="ru-RU" sz="2200" dirty="0">
                <a:latin typeface="Times New Roman" pitchFamily="18" charset="0"/>
                <a:ea typeface="Times New Roman"/>
                <a:cs typeface="Times New Roman" pitchFamily="18" charset="0"/>
              </a:rPr>
            </a:br>
            <a:r>
              <a:rPr lang="ru-RU" sz="2200" dirty="0" smtClean="0">
                <a:latin typeface="Times New Roman" pitchFamily="18" charset="0"/>
                <a:ea typeface="Times New Roman"/>
                <a:cs typeface="Times New Roman" pitchFamily="18" charset="0"/>
              </a:rPr>
              <a:t/>
            </a:r>
            <a:br>
              <a:rPr lang="ru-RU" sz="2200" dirty="0" smtClean="0">
                <a:latin typeface="Times New Roman" pitchFamily="18" charset="0"/>
                <a:ea typeface="Times New Roman"/>
                <a:cs typeface="Times New Roman" pitchFamily="18" charset="0"/>
              </a:rPr>
            </a:br>
            <a:r>
              <a:rPr lang="ru-RU" sz="2200" dirty="0" smtClean="0">
                <a:latin typeface="Times New Roman" pitchFamily="18" charset="0"/>
                <a:ea typeface="Times New Roman"/>
                <a:cs typeface="Times New Roman" pitchFamily="18" charset="0"/>
              </a:rPr>
              <a:t>Одному </a:t>
            </a:r>
            <a:r>
              <a:rPr lang="ru-RU" sz="2200" dirty="0">
                <a:latin typeface="Times New Roman" pitchFamily="18" charset="0"/>
                <a:ea typeface="Times New Roman"/>
                <a:cs typeface="Times New Roman" pitchFamily="18" charset="0"/>
              </a:rPr>
              <a:t>узлу может соответствовать (входить или выходить из него) несколько операций. Событие, изображаемое на графе с помощью узла, не считается свершимся до тех пор, пока не окончены все входящие в него операции. Операция, выходящая из некоторого узла, не может начаться до тех пор, пока не будет достигнуть </a:t>
            </a:r>
            <a:r>
              <a:rPr lang="ru-RU" sz="2200" i="1" dirty="0">
                <a:latin typeface="Times New Roman" pitchFamily="18" charset="0"/>
                <a:ea typeface="Times New Roman"/>
                <a:cs typeface="Times New Roman" pitchFamily="18" charset="0"/>
              </a:rPr>
              <a:t>начальное событие, </a:t>
            </a:r>
            <a:r>
              <a:rPr lang="ru-RU" sz="2200" dirty="0">
                <a:latin typeface="Times New Roman" pitchFamily="18" charset="0"/>
                <a:ea typeface="Times New Roman"/>
                <a:cs typeface="Times New Roman" pitchFamily="18" charset="0"/>
              </a:rPr>
              <a:t>т.е. пока не будут завершены все операции, входящие в </a:t>
            </a:r>
            <a:r>
              <a:rPr lang="ru-RU" sz="2200" i="1" dirty="0">
                <a:latin typeface="Times New Roman" pitchFamily="18" charset="0"/>
                <a:ea typeface="Times New Roman"/>
                <a:cs typeface="Times New Roman" pitchFamily="18" charset="0"/>
              </a:rPr>
              <a:t>узловое начальное событие. </a:t>
            </a:r>
            <a:r>
              <a:rPr lang="ru-RU" sz="2200" dirty="0">
                <a:latin typeface="Times New Roman" pitchFamily="18" charset="0"/>
                <a:ea typeface="Times New Roman"/>
                <a:cs typeface="Times New Roman" pitchFamily="18" charset="0"/>
              </a:rPr>
              <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Если операция С не может быть начата до момента окончания работ А и </a:t>
            </a:r>
            <a:r>
              <a:rPr lang="ru-RU" sz="2200" dirty="0" smtClean="0">
                <a:latin typeface="Times New Roman" pitchFamily="18" charset="0"/>
                <a:ea typeface="Times New Roman"/>
                <a:cs typeface="Times New Roman" pitchFamily="18" charset="0"/>
              </a:rPr>
              <a:t>В (</a:t>
            </a:r>
            <a:r>
              <a:rPr lang="ru-RU" sz="2200" dirty="0">
                <a:latin typeface="Times New Roman" pitchFamily="18" charset="0"/>
                <a:cs typeface="Times New Roman" pitchFamily="18" charset="0"/>
              </a:rPr>
              <a:t>н</a:t>
            </a:r>
            <a:r>
              <a:rPr lang="ru-RU" sz="2200" dirty="0" smtClean="0">
                <a:latin typeface="Times New Roman" pitchFamily="18" charset="0"/>
                <a:cs typeface="Times New Roman" pitchFamily="18" charset="0"/>
              </a:rPr>
              <a:t>ачальным </a:t>
            </a:r>
            <a:r>
              <a:rPr lang="ru-RU" sz="2200" dirty="0">
                <a:latin typeface="Times New Roman" pitchFamily="18" charset="0"/>
                <a:cs typeface="Times New Roman" pitchFamily="18" charset="0"/>
              </a:rPr>
              <a:t>событием для С является конечное событие для А и </a:t>
            </a:r>
            <a:r>
              <a:rPr lang="ru-RU" sz="2200" dirty="0" smtClean="0">
                <a:latin typeface="Times New Roman" pitchFamily="18" charset="0"/>
                <a:cs typeface="Times New Roman" pitchFamily="18" charset="0"/>
              </a:rPr>
              <a:t>В)</a:t>
            </a:r>
            <a:r>
              <a:rPr lang="ru-RU" sz="2200" dirty="0" smtClean="0">
                <a:latin typeface="Times New Roman" pitchFamily="18" charset="0"/>
                <a:ea typeface="Times New Roman"/>
                <a:cs typeface="Times New Roman" pitchFamily="18" charset="0"/>
              </a:rPr>
              <a:t>, </a:t>
            </a:r>
            <a:r>
              <a:rPr lang="ru-RU" sz="2200" dirty="0">
                <a:latin typeface="Times New Roman" pitchFamily="18" charset="0"/>
                <a:ea typeface="Times New Roman"/>
                <a:cs typeface="Times New Roman" pitchFamily="18" charset="0"/>
              </a:rPr>
              <a:t>логическую схему данной операции можно представить графически следующим образом </a:t>
            </a:r>
            <a:r>
              <a:rPr lang="ru-RU" sz="2200" dirty="0" smtClean="0">
                <a:latin typeface="Times New Roman" pitchFamily="18" charset="0"/>
                <a:ea typeface="Times New Roman"/>
                <a:cs typeface="Times New Roman" pitchFamily="18" charset="0"/>
              </a:rPr>
              <a:t>(рис</a:t>
            </a:r>
            <a:r>
              <a:rPr lang="ru-RU" sz="2200" dirty="0">
                <a:latin typeface="Times New Roman" pitchFamily="18" charset="0"/>
                <a:ea typeface="Times New Roman"/>
                <a:cs typeface="Times New Roman" pitchFamily="18" charset="0"/>
              </a:rPr>
              <a:t>. </a:t>
            </a:r>
            <a:r>
              <a:rPr lang="ru-RU" sz="2200" dirty="0" smtClean="0">
                <a:latin typeface="Times New Roman" pitchFamily="18" charset="0"/>
                <a:ea typeface="Times New Roman"/>
                <a:cs typeface="Times New Roman" pitchFamily="18" charset="0"/>
              </a:rPr>
              <a:t>2).</a:t>
            </a:r>
            <a:r>
              <a:rPr lang="ru-RU" dirty="0">
                <a:latin typeface="Arial"/>
                <a:ea typeface="Times New Roman"/>
                <a:cs typeface="Times New Roman"/>
              </a:rPr>
              <a:t/>
            </a:r>
            <a:br>
              <a:rPr lang="ru-RU" dirty="0">
                <a:latin typeface="Arial"/>
                <a:ea typeface="Times New Roman"/>
                <a:cs typeface="Times New Roman"/>
              </a:rPr>
            </a:br>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4427144"/>
            <a:ext cx="6084267"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425890" y="6165304"/>
            <a:ext cx="8352928" cy="458074"/>
          </a:xfrm>
          <a:prstGeom prst="rect">
            <a:avLst/>
          </a:prstGeom>
        </p:spPr>
        <p:txBody>
          <a:bodyPr wrap="square">
            <a:spAutoFit/>
          </a:bodyPr>
          <a:lstStyle/>
          <a:p>
            <a:pPr algn="ctr">
              <a:lnSpc>
                <a:spcPct val="150000"/>
              </a:lnSpc>
              <a:spcBef>
                <a:spcPts val="600"/>
              </a:spcBef>
              <a:spcAft>
                <a:spcPts val="600"/>
              </a:spcAft>
            </a:pPr>
            <a:r>
              <a:rPr lang="ru-RU" dirty="0">
                <a:latin typeface="Times New Roman" pitchFamily="18" charset="0"/>
                <a:ea typeface="Times New Roman"/>
                <a:cs typeface="Times New Roman" pitchFamily="18" charset="0"/>
              </a:rPr>
              <a:t>Рис. </a:t>
            </a:r>
            <a:r>
              <a:rPr lang="ru-RU" dirty="0" smtClean="0">
                <a:latin typeface="Times New Roman" pitchFamily="18" charset="0"/>
                <a:ea typeface="Times New Roman"/>
                <a:cs typeface="Times New Roman" pitchFamily="18" charset="0"/>
              </a:rPr>
              <a:t>2 - </a:t>
            </a:r>
            <a:r>
              <a:rPr lang="ru-RU" dirty="0">
                <a:latin typeface="Times New Roman" pitchFamily="18" charset="0"/>
                <a:ea typeface="Times New Roman"/>
                <a:cs typeface="Times New Roman" pitchFamily="18" charset="0"/>
              </a:rPr>
              <a:t>Логические взаимосвязи в стрелочном графе</a:t>
            </a:r>
            <a:endParaRPr lang="ru-RU"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403204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4954562"/>
          </a:xfrm>
        </p:spPr>
        <p:txBody>
          <a:bodyPr>
            <a:noAutofit/>
          </a:bodyPr>
          <a:lstStyle/>
          <a:p>
            <a:pPr algn="just">
              <a:lnSpc>
                <a:spcPct val="150000"/>
              </a:lnSpc>
              <a:spcBef>
                <a:spcPts val="600"/>
              </a:spcBef>
              <a:spcAft>
                <a:spcPts val="600"/>
              </a:spcAft>
            </a:pPr>
            <a:r>
              <a:rPr lang="ru-RU" sz="2000" dirty="0" smtClean="0">
                <a:latin typeface="Times New Roman" pitchFamily="18" charset="0"/>
                <a:ea typeface="Times New Roman"/>
                <a:cs typeface="Times New Roman" pitchFamily="18" charset="0"/>
              </a:rPr>
              <a:t/>
            </a:r>
            <a:br>
              <a:rPr lang="ru-RU" sz="2000" dirty="0" smtClean="0">
                <a:latin typeface="Times New Roman" pitchFamily="18" charset="0"/>
                <a:ea typeface="Times New Roman"/>
                <a:cs typeface="Times New Roman" pitchFamily="18" charset="0"/>
              </a:rPr>
            </a:br>
            <a:r>
              <a:rPr lang="ru-RU" sz="2000" dirty="0">
                <a:latin typeface="Times New Roman" pitchFamily="18" charset="0"/>
                <a:ea typeface="Times New Roman"/>
                <a:cs typeface="Times New Roman" pitchFamily="18" charset="0"/>
              </a:rPr>
              <a:t/>
            </a:r>
            <a:br>
              <a:rPr lang="ru-RU" sz="2000" dirty="0">
                <a:latin typeface="Times New Roman" pitchFamily="18" charset="0"/>
                <a:ea typeface="Times New Roman"/>
                <a:cs typeface="Times New Roman" pitchFamily="18" charset="0"/>
              </a:rPr>
            </a:br>
            <a:r>
              <a:rPr lang="ru-RU" sz="2000" dirty="0" smtClean="0">
                <a:latin typeface="Times New Roman" pitchFamily="18" charset="0"/>
                <a:ea typeface="Times New Roman"/>
                <a:cs typeface="Times New Roman" pitchFamily="18" charset="0"/>
              </a:rPr>
              <a:t/>
            </a:r>
            <a:br>
              <a:rPr lang="ru-RU" sz="2000" dirty="0" smtClean="0">
                <a:latin typeface="Times New Roman" pitchFamily="18" charset="0"/>
                <a:ea typeface="Times New Roman"/>
                <a:cs typeface="Times New Roman" pitchFamily="18" charset="0"/>
              </a:rPr>
            </a:br>
            <a:r>
              <a:rPr lang="ru-RU" sz="2000" dirty="0" smtClean="0">
                <a:latin typeface="Times New Roman" pitchFamily="18" charset="0"/>
                <a:ea typeface="Times New Roman"/>
                <a:cs typeface="Times New Roman" pitchFamily="18" charset="0"/>
              </a:rPr>
              <a:t>В </a:t>
            </a:r>
            <a:r>
              <a:rPr lang="ru-RU" sz="2000" dirty="0">
                <a:latin typeface="Times New Roman" pitchFamily="18" charset="0"/>
                <a:ea typeface="Times New Roman"/>
                <a:cs typeface="Times New Roman" pitchFamily="18" charset="0"/>
              </a:rPr>
              <a:t>стрелочном графе сохраняется логическая зависимость операций. Иногда, чтобы достичь этого, необходимо включить в граф одну или более </a:t>
            </a:r>
            <a:r>
              <a:rPr lang="ru-RU" sz="2000" i="1" dirty="0">
                <a:latin typeface="Times New Roman" pitchFamily="18" charset="0"/>
                <a:ea typeface="Times New Roman"/>
                <a:cs typeface="Times New Roman" pitchFamily="18" charset="0"/>
              </a:rPr>
              <a:t>фиктивных логических операций</a:t>
            </a:r>
            <a:r>
              <a:rPr lang="ru-RU" sz="2000" dirty="0">
                <a:latin typeface="Times New Roman" pitchFamily="18" charset="0"/>
                <a:ea typeface="Times New Roman"/>
                <a:cs typeface="Times New Roman" pitchFamily="18" charset="0"/>
              </a:rPr>
              <a:t>.</a:t>
            </a:r>
            <a:br>
              <a:rPr lang="ru-RU" sz="2000" dirty="0">
                <a:latin typeface="Times New Roman" pitchFamily="18" charset="0"/>
                <a:ea typeface="Times New Roman"/>
                <a:cs typeface="Times New Roman" pitchFamily="18" charset="0"/>
              </a:rPr>
            </a:br>
            <a:r>
              <a:rPr lang="ru-RU" sz="2000" i="1" dirty="0">
                <a:latin typeface="Times New Roman" pitchFamily="18" charset="0"/>
                <a:ea typeface="Times New Roman"/>
                <a:cs typeface="Times New Roman" pitchFamily="18" charset="0"/>
              </a:rPr>
              <a:t>Фиктивная логическая стрелка </a:t>
            </a:r>
            <a:r>
              <a:rPr lang="ru-RU" sz="2000" dirty="0">
                <a:latin typeface="Times New Roman" pitchFamily="18" charset="0"/>
                <a:ea typeface="Times New Roman"/>
                <a:cs typeface="Times New Roman" pitchFamily="18" charset="0"/>
              </a:rPr>
              <a:t>вводится в граф, если необходимо отразить, что некоторое событие не может появиться раньше другого события, а с помощью обычных стрелок, соответствующих операциям, этого сделать нельзя. Функция фиктивной логической операции состоит в том, чтобы показать последовательность появления событий.</a:t>
            </a:r>
            <a:br>
              <a:rPr lang="ru-RU" sz="2000" dirty="0">
                <a:latin typeface="Times New Roman" pitchFamily="18" charset="0"/>
                <a:ea typeface="Times New Roman"/>
                <a:cs typeface="Times New Roman" pitchFamily="18" charset="0"/>
              </a:rPr>
            </a:br>
            <a:r>
              <a:rPr lang="ru-RU" sz="2000" dirty="0">
                <a:latin typeface="Times New Roman" pitchFamily="18" charset="0"/>
                <a:ea typeface="Times New Roman"/>
                <a:cs typeface="Times New Roman" pitchFamily="18" charset="0"/>
              </a:rPr>
              <a:t>Фиктивным логическим операциям ставится в соответствие нулевая продолжительность выполнения, а изображаются они обычно пунктиром. Например, если работу С нельзя начать прежде, чем завершится операция А, а работу Д нельзя начать до тех пор, пока не завершатся работы А и В, соответствующий стрелочный граф будет выглядеть следующим образом (рис. </a:t>
            </a:r>
            <a:r>
              <a:rPr lang="ru-RU" sz="2000" dirty="0" smtClean="0">
                <a:latin typeface="Times New Roman" pitchFamily="18" charset="0"/>
                <a:ea typeface="Times New Roman"/>
                <a:cs typeface="Times New Roman" pitchFamily="18" charset="0"/>
              </a:rPr>
              <a:t>3).</a:t>
            </a:r>
            <a:r>
              <a:rPr lang="ru-RU" sz="2000" dirty="0">
                <a:latin typeface="Times New Roman" pitchFamily="18" charset="0"/>
                <a:ea typeface="Times New Roman"/>
                <a:cs typeface="Times New Roman" pitchFamily="18" charset="0"/>
              </a:rPr>
              <a:t/>
            </a:r>
            <a:br>
              <a:rPr lang="ru-RU" sz="2000" dirty="0">
                <a:latin typeface="Times New Roman" pitchFamily="18" charset="0"/>
                <a:ea typeface="Times New Roman"/>
                <a:cs typeface="Times New Roman" pitchFamily="18" charset="0"/>
              </a:rPr>
            </a:b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11622739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57192"/>
            <a:ext cx="8229600" cy="1143000"/>
          </a:xfrm>
        </p:spPr>
        <p:txBody>
          <a:bodyPr>
            <a:normAutofit fontScale="90000"/>
          </a:bodyPr>
          <a:lstStyle/>
          <a:p>
            <a:pPr>
              <a:lnSpc>
                <a:spcPct val="150000"/>
              </a:lnSpc>
              <a:spcBef>
                <a:spcPts val="600"/>
              </a:spcBef>
              <a:spcAft>
                <a:spcPts val="600"/>
              </a:spcAft>
            </a:pPr>
            <a:r>
              <a:rPr lang="ru-RU" sz="2200" dirty="0">
                <a:latin typeface="Times New Roman" pitchFamily="18" charset="0"/>
                <a:ea typeface="Times New Roman"/>
                <a:cs typeface="Times New Roman" pitchFamily="18" charset="0"/>
              </a:rPr>
              <a:t>Рис. </a:t>
            </a:r>
            <a:r>
              <a:rPr lang="ru-RU" sz="2200" dirty="0" smtClean="0">
                <a:latin typeface="Times New Roman" pitchFamily="18" charset="0"/>
                <a:ea typeface="Times New Roman"/>
                <a:cs typeface="Times New Roman" pitchFamily="18" charset="0"/>
              </a:rPr>
              <a:t>3 - </a:t>
            </a:r>
            <a:r>
              <a:rPr lang="ru-RU" sz="2200" dirty="0">
                <a:latin typeface="Times New Roman" pitchFamily="18" charset="0"/>
                <a:ea typeface="Times New Roman"/>
                <a:cs typeface="Times New Roman" pitchFamily="18" charset="0"/>
              </a:rPr>
              <a:t>Использование в стрелочном графе фиктивной логической операции</a:t>
            </a:r>
            <a:r>
              <a:rPr lang="ru-RU" dirty="0">
                <a:latin typeface="Arial"/>
                <a:ea typeface="Times New Roman"/>
                <a:cs typeface="Times New Roman"/>
              </a:rPr>
              <a:t/>
            </a:r>
            <a:br>
              <a:rPr lang="ru-RU" dirty="0">
                <a:latin typeface="Arial"/>
                <a:ea typeface="Times New Roman"/>
                <a:cs typeface="Times New Roman"/>
              </a:rPr>
            </a:br>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692696"/>
            <a:ext cx="7643472"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15798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8964488" cy="3672408"/>
          </a:xfrm>
        </p:spPr>
        <p:txBody>
          <a:bodyPr>
            <a:noAutofit/>
          </a:bodyPr>
          <a:lstStyle/>
          <a:p>
            <a:pPr algn="just"/>
            <a:r>
              <a:rPr lang="ru-RU" sz="2000" dirty="0">
                <a:latin typeface="Times New Roman" pitchFamily="18" charset="0"/>
                <a:ea typeface="Times New Roman"/>
                <a:cs typeface="Times New Roman" pitchFamily="18" charset="0"/>
              </a:rPr>
              <a:t>Кроме того, в стрелочных графах для </a:t>
            </a:r>
            <a:r>
              <a:rPr lang="ru-RU" sz="2000" dirty="0" err="1">
                <a:latin typeface="Times New Roman" pitchFamily="18" charset="0"/>
                <a:ea typeface="Times New Roman"/>
                <a:cs typeface="Times New Roman" pitchFamily="18" charset="0"/>
              </a:rPr>
              <a:t>избежания</a:t>
            </a:r>
            <a:r>
              <a:rPr lang="ru-RU" sz="2000" dirty="0">
                <a:latin typeface="Times New Roman" pitchFamily="18" charset="0"/>
                <a:ea typeface="Times New Roman"/>
                <a:cs typeface="Times New Roman" pitchFamily="18" charset="0"/>
              </a:rPr>
              <a:t> неоднозначности </a:t>
            </a:r>
            <a:r>
              <a:rPr lang="ru-RU" sz="2000" i="1" dirty="0">
                <a:latin typeface="Times New Roman" pitchFamily="18" charset="0"/>
                <a:ea typeface="Times New Roman"/>
                <a:cs typeface="Times New Roman" pitchFamily="18" charset="0"/>
              </a:rPr>
              <a:t>используются фиктивные операции идентификации</a:t>
            </a:r>
            <a:r>
              <a:rPr lang="ru-RU" sz="2000" dirty="0">
                <a:latin typeface="Times New Roman" pitchFamily="18" charset="0"/>
                <a:ea typeface="Times New Roman"/>
                <a:cs typeface="Times New Roman" pitchFamily="18" charset="0"/>
              </a:rPr>
              <a:t>.  В некоторых пакетах прикладных </a:t>
            </a:r>
            <a:r>
              <a:rPr lang="ru-RU" sz="2000" dirty="0" smtClean="0">
                <a:latin typeface="Times New Roman" pitchFamily="18" charset="0"/>
                <a:ea typeface="Times New Roman"/>
                <a:cs typeface="Times New Roman" pitchFamily="18" charset="0"/>
              </a:rPr>
              <a:t>программ, </a:t>
            </a:r>
            <a:r>
              <a:rPr lang="ru-RU" sz="2000" dirty="0">
                <a:latin typeface="Times New Roman" pitchFamily="18" charset="0"/>
                <a:ea typeface="Times New Roman"/>
                <a:cs typeface="Times New Roman" pitchFamily="18" charset="0"/>
              </a:rPr>
              <a:t>используемых в сетевом анализе, операции обозначаются не с помощью букв или слов, а числами (сети типа </a:t>
            </a:r>
            <a:r>
              <a:rPr lang="en-US" sz="2000" dirty="0">
                <a:latin typeface="Times New Roman" pitchFamily="18" charset="0"/>
                <a:ea typeface="Times New Roman"/>
                <a:cs typeface="Times New Roman" pitchFamily="18" charset="0"/>
              </a:rPr>
              <a:t>IJ</a:t>
            </a:r>
            <a:r>
              <a:rPr lang="ru-RU" sz="2000" dirty="0">
                <a:latin typeface="Times New Roman" pitchFamily="18" charset="0"/>
                <a:ea typeface="Times New Roman"/>
                <a:cs typeface="Times New Roman" pitchFamily="18" charset="0"/>
              </a:rPr>
              <a:t>). Если же две или более операций выполняются одновременно, и имеют одни и те же начальное и конечное события, то компьютер не сможет отличить их друг от друга и не воспримет вводимую исходную информацию. Как показано на рис. </a:t>
            </a:r>
            <a:r>
              <a:rPr lang="ru-RU" sz="2000" dirty="0" smtClean="0">
                <a:latin typeface="Times New Roman" pitchFamily="18" charset="0"/>
                <a:ea typeface="Times New Roman"/>
                <a:cs typeface="Times New Roman" pitchFamily="18" charset="0"/>
              </a:rPr>
              <a:t>4, </a:t>
            </a:r>
            <a:r>
              <a:rPr lang="ru-RU" sz="2000" dirty="0">
                <a:latin typeface="Times New Roman" pitchFamily="18" charset="0"/>
                <a:ea typeface="Times New Roman"/>
                <a:cs typeface="Times New Roman" pitchFamily="18" charset="0"/>
              </a:rPr>
              <a:t>включение фиктивной операции идентификации позволяет решить данную проблему. На практике принято нумеровать события таким образом, чтобы номер конечного события был больше, чем номер начального события.</a:t>
            </a:r>
            <a:endParaRPr lang="ru-RU" sz="2000"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184" y="3645024"/>
            <a:ext cx="8540312" cy="2664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496184" y="6165304"/>
            <a:ext cx="8352928" cy="458074"/>
          </a:xfrm>
          <a:prstGeom prst="rect">
            <a:avLst/>
          </a:prstGeom>
        </p:spPr>
        <p:txBody>
          <a:bodyPr wrap="square">
            <a:spAutoFit/>
          </a:bodyPr>
          <a:lstStyle/>
          <a:p>
            <a:pPr algn="ctr">
              <a:lnSpc>
                <a:spcPct val="150000"/>
              </a:lnSpc>
              <a:spcBef>
                <a:spcPts val="600"/>
              </a:spcBef>
              <a:spcAft>
                <a:spcPts val="600"/>
              </a:spcAft>
            </a:pPr>
            <a:r>
              <a:rPr lang="ru-RU" dirty="0">
                <a:latin typeface="Times New Roman" pitchFamily="18" charset="0"/>
                <a:ea typeface="Times New Roman"/>
                <a:cs typeface="Times New Roman" pitchFamily="18" charset="0"/>
              </a:rPr>
              <a:t>Рис. </a:t>
            </a:r>
            <a:r>
              <a:rPr lang="ru-RU" dirty="0" smtClean="0">
                <a:latin typeface="Times New Roman" pitchFamily="18" charset="0"/>
                <a:ea typeface="Times New Roman"/>
                <a:cs typeface="Times New Roman" pitchFamily="18" charset="0"/>
              </a:rPr>
              <a:t>4 - </a:t>
            </a:r>
            <a:r>
              <a:rPr lang="ru-RU" dirty="0">
                <a:latin typeface="Times New Roman" pitchFamily="18" charset="0"/>
                <a:ea typeface="Times New Roman"/>
                <a:cs typeface="Times New Roman" pitchFamily="18" charset="0"/>
              </a:rPr>
              <a:t>Использование в стрелочном графе фиктивной операции идентификации</a:t>
            </a:r>
            <a:endParaRPr lang="ru-RU"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2360738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466730"/>
          </a:xfrm>
        </p:spPr>
        <p:txBody>
          <a:bodyPr>
            <a:normAutofit fontScale="90000"/>
          </a:bodyPr>
          <a:lstStyle/>
          <a:p>
            <a:pPr algn="just">
              <a:lnSpc>
                <a:spcPct val="150000"/>
              </a:lnSpc>
              <a:spcBef>
                <a:spcPts val="600"/>
              </a:spcBef>
              <a:spcAft>
                <a:spcPts val="600"/>
              </a:spcAft>
            </a:pPr>
            <a:r>
              <a:rPr lang="ru-RU" sz="2200" dirty="0" smtClean="0">
                <a:latin typeface="Times New Roman" pitchFamily="18" charset="0"/>
                <a:ea typeface="Times New Roman"/>
                <a:cs typeface="Times New Roman" pitchFamily="18" charset="0"/>
              </a:rPr>
              <a:t/>
            </a:r>
            <a:br>
              <a:rPr lang="ru-RU" sz="2200" dirty="0" smtClean="0">
                <a:latin typeface="Times New Roman" pitchFamily="18" charset="0"/>
                <a:ea typeface="Times New Roman"/>
                <a:cs typeface="Times New Roman" pitchFamily="18" charset="0"/>
              </a:rPr>
            </a:br>
            <a:r>
              <a:rPr lang="ru-RU" sz="2200" dirty="0" smtClean="0">
                <a:latin typeface="Times New Roman" pitchFamily="18" charset="0"/>
                <a:ea typeface="Times New Roman"/>
                <a:cs typeface="Times New Roman" pitchFamily="18" charset="0"/>
              </a:rPr>
              <a:t>После </a:t>
            </a:r>
            <a:r>
              <a:rPr lang="ru-RU" sz="2200" dirty="0">
                <a:latin typeface="Times New Roman" pitchFamily="18" charset="0"/>
                <a:ea typeface="Times New Roman"/>
                <a:cs typeface="Times New Roman" pitchFamily="18" charset="0"/>
              </a:rPr>
              <a:t>составления списка операция, входящих в проект, </a:t>
            </a:r>
            <a:r>
              <a:rPr lang="ru-RU" sz="2200" dirty="0" smtClean="0">
                <a:latin typeface="Times New Roman" pitchFamily="18" charset="0"/>
                <a:ea typeface="Times New Roman"/>
                <a:cs typeface="Times New Roman" pitchFamily="18" charset="0"/>
              </a:rPr>
              <a:t>создается таблица </a:t>
            </a:r>
            <a:r>
              <a:rPr lang="ru-RU" sz="2200" dirty="0">
                <a:latin typeface="Times New Roman" pitchFamily="18" charset="0"/>
                <a:ea typeface="Times New Roman"/>
                <a:cs typeface="Times New Roman" pitchFamily="18" charset="0"/>
              </a:rPr>
              <a:t>операций, в которой отражаются все операции, а также операции, непосредственно  им предшествующие.</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В данный список не включаются фиктивные логические  операции или операции идентификации. На основе полученного списка строится стрелочный сетевой граф, включающий действительные и фиктивные операции и отражающий установленные взаимосвязи между ними. После того, как закончено построение исходного графа, можно выявить исключить из рассмотрения ненужные фиктивные операции. Затем для улучшения логической схемы исходный граф можно модифицировать и </a:t>
            </a:r>
            <a:r>
              <a:rPr lang="ru-RU" sz="2200" dirty="0" err="1">
                <a:latin typeface="Times New Roman" pitchFamily="18" charset="0"/>
                <a:ea typeface="Times New Roman"/>
                <a:cs typeface="Times New Roman" pitchFamily="18" charset="0"/>
              </a:rPr>
              <a:t>перекомпоновать</a:t>
            </a:r>
            <a:r>
              <a:rPr lang="ru-RU" sz="2200" dirty="0">
                <a:latin typeface="Times New Roman" pitchFamily="18" charset="0"/>
                <a:ea typeface="Times New Roman"/>
                <a:cs typeface="Times New Roman" pitchFamily="18" charset="0"/>
              </a:rPr>
              <a:t>.</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Ненужные фиктивные логические операции можно выявить с помощью простого практического </a:t>
            </a:r>
            <a:r>
              <a:rPr lang="ru-RU" sz="2200" dirty="0" smtClean="0">
                <a:latin typeface="Times New Roman" pitchFamily="18" charset="0"/>
                <a:ea typeface="Times New Roman"/>
                <a:cs typeface="Times New Roman" pitchFamily="18" charset="0"/>
              </a:rPr>
              <a:t>правила: если </a:t>
            </a:r>
            <a:r>
              <a:rPr lang="ru-RU" sz="2200" dirty="0">
                <a:latin typeface="Times New Roman" pitchFamily="18" charset="0"/>
                <a:ea typeface="Times New Roman"/>
                <a:cs typeface="Times New Roman" pitchFamily="18" charset="0"/>
              </a:rPr>
              <a:t>единственной операцией, выходящей из некоторого узла, является фиктивная логическая операция, то по всей вероятности, без нее можно обойтись.</a:t>
            </a:r>
            <a:r>
              <a:rPr lang="ru-RU" dirty="0">
                <a:latin typeface="Arial"/>
                <a:ea typeface="Times New Roman"/>
                <a:cs typeface="Times New Roman"/>
              </a:rPr>
              <a:t/>
            </a:r>
            <a:br>
              <a:rPr lang="ru-RU" dirty="0">
                <a:latin typeface="Arial"/>
                <a:ea typeface="Times New Roman"/>
                <a:cs typeface="Times New Roman"/>
              </a:rPr>
            </a:br>
            <a:endParaRPr lang="ru-RU" dirty="0"/>
          </a:p>
        </p:txBody>
      </p:sp>
    </p:spTree>
    <p:extLst>
      <p:ext uri="{BB962C8B-B14F-4D97-AF65-F5344CB8AC3E}">
        <p14:creationId xmlns:p14="http://schemas.microsoft.com/office/powerpoint/2010/main" val="2890926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64488" cy="6394722"/>
          </a:xfrm>
        </p:spPr>
        <p:txBody>
          <a:bodyPr>
            <a:normAutofit fontScale="90000"/>
          </a:bodyPr>
          <a:lstStyle/>
          <a:p>
            <a:r>
              <a:rPr lang="ru-RU" sz="2700" dirty="0">
                <a:latin typeface="Times New Roman" pitchFamily="18" charset="0"/>
                <a:cs typeface="Times New Roman" pitchFamily="18" charset="0"/>
              </a:rPr>
              <a:t>Модель «вход-выход» является простейшей моделью системы. Она описывает, как «входы» превращаются в «выходы» посредством процесс </a:t>
            </a:r>
            <a:r>
              <a:rPr lang="ru-RU" sz="2700" dirty="0" smtClean="0">
                <a:latin typeface="Times New Roman" pitchFamily="18" charset="0"/>
                <a:cs typeface="Times New Roman" pitchFamily="18" charset="0"/>
              </a:rPr>
              <a:t>преобразования, </a:t>
            </a:r>
            <a:r>
              <a:rPr lang="ru-RU" sz="2700" dirty="0">
                <a:latin typeface="Times New Roman" pitchFamily="18" charset="0"/>
                <a:cs typeface="Times New Roman" pitchFamily="18" charset="0"/>
              </a:rPr>
              <a:t>и потому часто называется «моделью преобразования</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Эта модель может оказаться полезной для осмысления того, как ресурсы преобразуются в товары и услуги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700" dirty="0">
                <a:latin typeface="Times New Roman" pitchFamily="18" charset="0"/>
                <a:cs typeface="Times New Roman" pitchFamily="18" charset="0"/>
              </a:rPr>
              <a:t>Любой процесс, в котором входные ресурсы превращаются в выходные товары и/или услуги, называются операцией.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Обычно </a:t>
            </a:r>
            <a:r>
              <a:rPr lang="ru-RU" sz="2700" dirty="0">
                <a:latin typeface="Times New Roman" pitchFamily="18" charset="0"/>
                <a:cs typeface="Times New Roman" pitchFamily="18" charset="0"/>
              </a:rPr>
              <a:t>для операции требуются следующие входные ресурсы: люди, оборудование, материалы, энергия и информация. </a:t>
            </a:r>
            <a:r>
              <a:rPr lang="ru-RU" dirty="0"/>
              <a:t/>
            </a:r>
            <a:br>
              <a:rPr lang="ru-RU" dirty="0"/>
            </a:br>
            <a:endParaRPr lang="ru-RU" dirty="0"/>
          </a:p>
        </p:txBody>
      </p:sp>
    </p:spTree>
    <p:extLst>
      <p:ext uri="{BB962C8B-B14F-4D97-AF65-F5344CB8AC3E}">
        <p14:creationId xmlns:p14="http://schemas.microsoft.com/office/powerpoint/2010/main" val="1175546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712968" cy="3946450"/>
          </a:xfrm>
        </p:spPr>
        <p:txBody>
          <a:bodyPr>
            <a:normAutofit fontScale="90000"/>
          </a:bodyPr>
          <a:lstStyle/>
          <a:p>
            <a:pPr algn="just">
              <a:lnSpc>
                <a:spcPct val="150000"/>
              </a:lnSpc>
              <a:spcBef>
                <a:spcPts val="600"/>
              </a:spcBef>
              <a:spcAft>
                <a:spcPts val="600"/>
              </a:spcAft>
            </a:pPr>
            <a:r>
              <a:rPr lang="ru-RU" sz="2200" i="1" dirty="0">
                <a:latin typeface="Times New Roman" pitchFamily="18" charset="0"/>
                <a:ea typeface="Times New Roman"/>
                <a:cs typeface="Times New Roman" pitchFamily="18" charset="0"/>
              </a:rPr>
              <a:t>Вершинные графы (сети типа «вершины - работы»). </a:t>
            </a:r>
            <a:r>
              <a:rPr lang="ru-RU" sz="2200" dirty="0">
                <a:latin typeface="Times New Roman" pitchFamily="18" charset="0"/>
                <a:ea typeface="Times New Roman"/>
                <a:cs typeface="Times New Roman" pitchFamily="18" charset="0"/>
              </a:rPr>
              <a:t>В этом типе сетевых графов операции представлены узлами графа, а стрелками изображаются взаимосвязи (рис. </a:t>
            </a:r>
            <a:r>
              <a:rPr lang="ru-RU" sz="2200" dirty="0" smtClean="0">
                <a:latin typeface="Times New Roman" pitchFamily="18" charset="0"/>
                <a:ea typeface="Times New Roman"/>
                <a:cs typeface="Times New Roman" pitchFamily="18" charset="0"/>
              </a:rPr>
              <a:t>5).</a:t>
            </a:r>
            <a:r>
              <a:rPr lang="ru-RU" sz="2200" i="1" dirty="0" smtClean="0">
                <a:latin typeface="Times New Roman" pitchFamily="18" charset="0"/>
                <a:ea typeface="Times New Roman"/>
                <a:cs typeface="Times New Roman" pitchFamily="18" charset="0"/>
              </a:rPr>
              <a:t> </a:t>
            </a:r>
            <a:r>
              <a:rPr lang="ru-RU" sz="2200" dirty="0" smtClean="0">
                <a:latin typeface="Times New Roman" pitchFamily="18" charset="0"/>
                <a:ea typeface="Times New Roman"/>
                <a:cs typeface="Times New Roman" pitchFamily="18" charset="0"/>
              </a:rPr>
              <a:t>  </a:t>
            </a:r>
            <a:r>
              <a:rPr lang="ru-RU" sz="2200" dirty="0">
                <a:latin typeface="Times New Roman" pitchFamily="18" charset="0"/>
                <a:ea typeface="Times New Roman"/>
                <a:cs typeface="Times New Roman" pitchFamily="18" charset="0"/>
              </a:rPr>
              <a:t>В таких сетях элементы работы представлены в виде прямоугольников, связанных логическими зависимостями, которые следуют один за другим</a:t>
            </a:r>
            <a:r>
              <a:rPr lang="ru-RU" dirty="0" smtClean="0">
                <a:latin typeface="Arial"/>
                <a:ea typeface="Times New Roman"/>
                <a:cs typeface="Times New Roman"/>
              </a:rPr>
              <a:t>.</a:t>
            </a:r>
            <a:br>
              <a:rPr lang="ru-RU" dirty="0" smtClean="0">
                <a:latin typeface="Arial"/>
                <a:ea typeface="Times New Roman"/>
                <a:cs typeface="Times New Roman"/>
              </a:rPr>
            </a:br>
            <a:r>
              <a:rPr lang="ru-RU" dirty="0">
                <a:latin typeface="Arial"/>
                <a:ea typeface="Times New Roman"/>
                <a:cs typeface="Times New Roman"/>
              </a:rPr>
              <a:t/>
            </a:r>
            <a:br>
              <a:rPr lang="ru-RU" dirty="0">
                <a:latin typeface="Arial"/>
                <a:ea typeface="Times New Roman"/>
                <a:cs typeface="Times New Roman"/>
              </a:rPr>
            </a:br>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2780928"/>
            <a:ext cx="6048672" cy="27363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755576" y="5805264"/>
            <a:ext cx="7632848" cy="458074"/>
          </a:xfrm>
          <a:prstGeom prst="rect">
            <a:avLst/>
          </a:prstGeom>
        </p:spPr>
        <p:txBody>
          <a:bodyPr wrap="square">
            <a:spAutoFit/>
          </a:bodyPr>
          <a:lstStyle/>
          <a:p>
            <a:pPr algn="ctr">
              <a:lnSpc>
                <a:spcPct val="150000"/>
              </a:lnSpc>
              <a:spcBef>
                <a:spcPts val="600"/>
              </a:spcBef>
              <a:spcAft>
                <a:spcPts val="600"/>
              </a:spcAft>
            </a:pPr>
            <a:r>
              <a:rPr lang="ru-RU" dirty="0">
                <a:latin typeface="Times New Roman" pitchFamily="18" charset="0"/>
                <a:ea typeface="Times New Roman"/>
                <a:cs typeface="Times New Roman" pitchFamily="18" charset="0"/>
              </a:rPr>
              <a:t>Рис. </a:t>
            </a:r>
            <a:r>
              <a:rPr lang="ru-RU" dirty="0" smtClean="0">
                <a:latin typeface="Times New Roman" pitchFamily="18" charset="0"/>
                <a:ea typeface="Times New Roman"/>
                <a:cs typeface="Times New Roman" pitchFamily="18" charset="0"/>
              </a:rPr>
              <a:t>4 - </a:t>
            </a:r>
            <a:r>
              <a:rPr lang="ru-RU" dirty="0">
                <a:latin typeface="Times New Roman" pitchFamily="18" charset="0"/>
                <a:ea typeface="Times New Roman"/>
                <a:cs typeface="Times New Roman" pitchFamily="18" charset="0"/>
              </a:rPr>
              <a:t>Простая сеть типа «вершины - работы»</a:t>
            </a:r>
            <a:endParaRPr lang="ru-RU"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11829262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856984" cy="1143000"/>
          </a:xfrm>
        </p:spPr>
        <p:txBody>
          <a:bodyPr>
            <a:normAutofit fontScale="90000"/>
          </a:bodyPr>
          <a:lstStyle/>
          <a:p>
            <a:pPr lvl="0" algn="just">
              <a:lnSpc>
                <a:spcPct val="150000"/>
              </a:lnSpc>
              <a:spcBef>
                <a:spcPts val="600"/>
              </a:spcBef>
              <a:spcAft>
                <a:spcPts val="600"/>
              </a:spcAft>
            </a:pPr>
            <a:r>
              <a:rPr lang="ru-RU" sz="2000" dirty="0" smtClean="0"/>
              <a:t/>
            </a:r>
            <a:br>
              <a:rPr lang="ru-RU" sz="2000" dirty="0" smtClean="0"/>
            </a:br>
            <a:r>
              <a:rPr lang="ru-RU" sz="2000" dirty="0"/>
              <a:t/>
            </a:r>
            <a:br>
              <a:rPr lang="ru-RU" sz="2000" dirty="0"/>
            </a:br>
            <a:r>
              <a:rPr lang="ru-RU" sz="2000" dirty="0" smtClean="0"/>
              <a:t/>
            </a:r>
            <a:br>
              <a:rPr lang="ru-RU" sz="2000" dirty="0" smtClean="0"/>
            </a:br>
            <a:r>
              <a:rPr lang="ru-RU" sz="2000" dirty="0" smtClean="0"/>
              <a:t/>
            </a:r>
            <a:br>
              <a:rPr lang="ru-RU" sz="2000" dirty="0" smtClean="0"/>
            </a:br>
            <a:r>
              <a:rPr lang="ru-RU" sz="2200" dirty="0" smtClean="0">
                <a:latin typeface="Times New Roman" pitchFamily="18" charset="0"/>
                <a:cs typeface="Times New Roman" pitchFamily="18" charset="0"/>
              </a:rPr>
              <a:t>Существуют </a:t>
            </a:r>
            <a:r>
              <a:rPr lang="ru-RU" sz="2200" dirty="0">
                <a:latin typeface="Times New Roman" pitchFamily="18" charset="0"/>
                <a:cs typeface="Times New Roman" pitchFamily="18" charset="0"/>
              </a:rPr>
              <a:t>четыре типа логических зависимостей между работами (рис. </a:t>
            </a:r>
            <a:r>
              <a:rPr lang="ru-RU" sz="2200" dirty="0" smtClean="0">
                <a:latin typeface="Times New Roman" pitchFamily="18" charset="0"/>
                <a:cs typeface="Times New Roman" pitchFamily="18" charset="0"/>
              </a:rPr>
              <a:t>5):</a:t>
            </a:r>
            <a:br>
              <a:rPr lang="ru-RU" sz="2200" dirty="0" smtClean="0">
                <a:latin typeface="Times New Roman" pitchFamily="18" charset="0"/>
                <a:cs typeface="Times New Roman" pitchFamily="18" charset="0"/>
              </a:rPr>
            </a:br>
            <a:r>
              <a:rPr lang="ru-RU" sz="2200" dirty="0" smtClean="0">
                <a:latin typeface="Times New Roman" pitchFamily="18" charset="0"/>
                <a:ea typeface="Times New Roman"/>
                <a:cs typeface="Times New Roman" pitchFamily="18" charset="0"/>
              </a:rPr>
              <a:t>окончание-начало</a:t>
            </a:r>
            <a:r>
              <a:rPr lang="ru-RU" sz="2200" dirty="0">
                <a:latin typeface="Times New Roman" pitchFamily="18" charset="0"/>
                <a:ea typeface="Times New Roman"/>
                <a:cs typeface="Times New Roman" pitchFamily="18" charset="0"/>
              </a:rPr>
              <a:t>: В не может начаться, пока не закончится С</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окончание-окончание: Д не может закончиться пока не закончится С;</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начало-начало: Д не может начаться, пока на начнется С;</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начало - окончание: </a:t>
            </a:r>
            <a:r>
              <a:rPr lang="en-US" sz="2200" dirty="0">
                <a:latin typeface="Times New Roman" pitchFamily="18" charset="0"/>
                <a:ea typeface="Times New Roman"/>
                <a:cs typeface="Times New Roman" pitchFamily="18" charset="0"/>
              </a:rPr>
              <a:t>F </a:t>
            </a:r>
            <a:r>
              <a:rPr lang="ru-RU" sz="2200" dirty="0">
                <a:latin typeface="Times New Roman" pitchFamily="18" charset="0"/>
                <a:ea typeface="Times New Roman"/>
                <a:cs typeface="Times New Roman" pitchFamily="18" charset="0"/>
              </a:rPr>
              <a:t>не может закончиться, пока не начнется </a:t>
            </a:r>
            <a:r>
              <a:rPr lang="en-US" sz="2200" dirty="0">
                <a:latin typeface="Times New Roman" pitchFamily="18" charset="0"/>
                <a:ea typeface="Times New Roman"/>
                <a:cs typeface="Times New Roman" pitchFamily="18" charset="0"/>
              </a:rPr>
              <a:t>E</a:t>
            </a:r>
            <a:r>
              <a:rPr lang="ru-RU" sz="2200" dirty="0">
                <a:latin typeface="Times New Roman" pitchFamily="18" charset="0"/>
                <a:ea typeface="Times New Roman"/>
                <a:cs typeface="Times New Roman" pitchFamily="18" charset="0"/>
              </a:rPr>
              <a:t>.</a:t>
            </a:r>
            <a:r>
              <a:rPr lang="ru-RU" dirty="0">
                <a:latin typeface="Arial"/>
                <a:ea typeface="Times New Roman"/>
                <a:cs typeface="Times New Roman"/>
              </a:rPr>
              <a:t/>
            </a:r>
            <a:br>
              <a:rPr lang="ru-RU" dirty="0">
                <a:latin typeface="Arial"/>
                <a:ea typeface="Times New Roman"/>
                <a:cs typeface="Times New Roman"/>
              </a:rPr>
            </a:br>
            <a:endParaRPr lang="ru-RU"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705100"/>
            <a:ext cx="8136904" cy="2380084"/>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683568" y="6021288"/>
            <a:ext cx="7704856" cy="458074"/>
          </a:xfrm>
          <a:prstGeom prst="rect">
            <a:avLst/>
          </a:prstGeom>
        </p:spPr>
        <p:txBody>
          <a:bodyPr wrap="square">
            <a:spAutoFit/>
          </a:bodyPr>
          <a:lstStyle/>
          <a:p>
            <a:pPr algn="ctr">
              <a:lnSpc>
                <a:spcPct val="150000"/>
              </a:lnSpc>
              <a:spcBef>
                <a:spcPts val="600"/>
              </a:spcBef>
              <a:spcAft>
                <a:spcPts val="600"/>
              </a:spcAft>
            </a:pPr>
            <a:r>
              <a:rPr lang="ru-RU" dirty="0">
                <a:latin typeface="Times New Roman" pitchFamily="18" charset="0"/>
                <a:ea typeface="Times New Roman"/>
                <a:cs typeface="Times New Roman" pitchFamily="18" charset="0"/>
              </a:rPr>
              <a:t>Рис. </a:t>
            </a:r>
            <a:r>
              <a:rPr lang="ru-RU" dirty="0" smtClean="0">
                <a:latin typeface="Times New Roman" pitchFamily="18" charset="0"/>
                <a:ea typeface="Times New Roman"/>
                <a:cs typeface="Times New Roman" pitchFamily="18" charset="0"/>
              </a:rPr>
              <a:t>5 - </a:t>
            </a:r>
            <a:r>
              <a:rPr lang="ru-RU" dirty="0">
                <a:latin typeface="Times New Roman" pitchFamily="18" charset="0"/>
                <a:ea typeface="Times New Roman"/>
                <a:cs typeface="Times New Roman" pitchFamily="18" charset="0"/>
              </a:rPr>
              <a:t>Типы логических зависимостей</a:t>
            </a:r>
            <a:endParaRPr lang="ru-RU"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8015750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640960" cy="6322714"/>
          </a:xfrm>
        </p:spPr>
        <p:txBody>
          <a:bodyPr>
            <a:normAutofit fontScale="90000"/>
          </a:bodyPr>
          <a:lstStyle/>
          <a:p>
            <a:pPr algn="just">
              <a:lnSpc>
                <a:spcPct val="150000"/>
              </a:lnSpc>
              <a:spcBef>
                <a:spcPts val="600"/>
              </a:spcBef>
              <a:spcAft>
                <a:spcPts val="600"/>
              </a:spcAft>
            </a:pPr>
            <a:r>
              <a:rPr lang="ru-RU" sz="2700" i="1" dirty="0">
                <a:latin typeface="Times New Roman" pitchFamily="18" charset="0"/>
                <a:ea typeface="Times New Roman"/>
                <a:cs typeface="Times New Roman" pitchFamily="18" charset="0"/>
              </a:rPr>
              <a:t>Смешанные сети. </a:t>
            </a:r>
            <a:r>
              <a:rPr lang="ru-RU" sz="2700" dirty="0">
                <a:latin typeface="Times New Roman" pitchFamily="18" charset="0"/>
                <a:ea typeface="Times New Roman"/>
                <a:cs typeface="Times New Roman" pitchFamily="18" charset="0"/>
              </a:rPr>
              <a:t>Работа представляется в виде прямоугольника (узла) или линии (стрелки). Кроме того, существуют прямоугольники и линии, которые могут не представлять работу: одновременные события и логические зависимости. </a:t>
            </a:r>
            <a:r>
              <a:rPr lang="ru-RU" sz="2700" dirty="0" smtClean="0">
                <a:latin typeface="Times New Roman" pitchFamily="18" charset="0"/>
                <a:ea typeface="Times New Roman"/>
                <a:cs typeface="Times New Roman" pitchFamily="18" charset="0"/>
              </a:rPr>
              <a:t/>
            </a:r>
            <a:br>
              <a:rPr lang="ru-RU" sz="2700" dirty="0" smtClean="0">
                <a:latin typeface="Times New Roman" pitchFamily="18" charset="0"/>
                <a:ea typeface="Times New Roman"/>
                <a:cs typeface="Times New Roman" pitchFamily="18" charset="0"/>
              </a:rPr>
            </a:br>
            <a:r>
              <a:rPr lang="ru-RU" sz="2700" dirty="0">
                <a:latin typeface="Times New Roman" pitchFamily="18" charset="0"/>
                <a:ea typeface="Times New Roman"/>
                <a:cs typeface="Times New Roman" pitchFamily="18" charset="0"/>
              </a:rPr>
              <a:t/>
            </a:r>
            <a:br>
              <a:rPr lang="ru-RU" sz="2700" dirty="0">
                <a:latin typeface="Times New Roman" pitchFamily="18" charset="0"/>
                <a:ea typeface="Times New Roman"/>
                <a:cs typeface="Times New Roman" pitchFamily="18" charset="0"/>
              </a:rPr>
            </a:br>
            <a:r>
              <a:rPr lang="ru-RU" sz="2700" dirty="0" smtClean="0">
                <a:latin typeface="Times New Roman" pitchFamily="18" charset="0"/>
                <a:ea typeface="Times New Roman"/>
                <a:cs typeface="Times New Roman" pitchFamily="18" charset="0"/>
              </a:rPr>
              <a:t>Линии </a:t>
            </a:r>
            <a:r>
              <a:rPr lang="ru-RU" sz="2700" dirty="0">
                <a:latin typeface="Times New Roman" pitchFamily="18" charset="0"/>
                <a:ea typeface="Times New Roman"/>
                <a:cs typeface="Times New Roman" pitchFamily="18" charset="0"/>
              </a:rPr>
              <a:t>используются не для объединения прямоугольников по началам или окончаниям, а для отображения момента времени до, во время или после выполнения работы. В последних модификациях смешанных сетей исчезает различие между узлами и линиями. </a:t>
            </a:r>
            <a:r>
              <a:rPr lang="ru-RU" dirty="0">
                <a:latin typeface="Arial"/>
                <a:ea typeface="Times New Roman"/>
                <a:cs typeface="Times New Roman"/>
              </a:rPr>
              <a:t/>
            </a:r>
            <a:br>
              <a:rPr lang="ru-RU" dirty="0">
                <a:latin typeface="Arial"/>
                <a:ea typeface="Times New Roman"/>
                <a:cs typeface="Times New Roman"/>
              </a:rPr>
            </a:br>
            <a:endParaRPr lang="ru-RU" dirty="0"/>
          </a:p>
        </p:txBody>
      </p:sp>
    </p:spTree>
    <p:extLst>
      <p:ext uri="{BB962C8B-B14F-4D97-AF65-F5344CB8AC3E}">
        <p14:creationId xmlns:p14="http://schemas.microsoft.com/office/powerpoint/2010/main" val="28801997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b="1" cap="small" dirty="0">
                <a:solidFill>
                  <a:prstClr val="black"/>
                </a:solidFill>
                <a:latin typeface="Times New Roman" pitchFamily="18" charset="0"/>
                <a:cs typeface="Times New Roman" pitchFamily="18" charset="0"/>
              </a:rPr>
              <a:t>5. Критический путь и его анализ</a:t>
            </a:r>
            <a:r>
              <a:rPr lang="ru-RU" sz="2400" i="1" dirty="0">
                <a:solidFill>
                  <a:prstClr val="black"/>
                </a:solidFill>
                <a:latin typeface="Times New Roman" pitchFamily="18" charset="0"/>
                <a:cs typeface="Times New Roman" pitchFamily="18" charset="0"/>
              </a:rPr>
              <a:t/>
            </a:r>
            <a:br>
              <a:rPr lang="ru-RU" sz="2400" i="1" dirty="0">
                <a:solidFill>
                  <a:prstClr val="black"/>
                </a:solidFill>
                <a:latin typeface="Times New Roman" pitchFamily="18" charset="0"/>
                <a:cs typeface="Times New Roman" pitchFamily="18" charset="0"/>
              </a:rPr>
            </a:br>
            <a:endParaRPr lang="ru-RU" dirty="0"/>
          </a:p>
        </p:txBody>
      </p:sp>
      <p:sp>
        <p:nvSpPr>
          <p:cNvPr id="3" name="Прямоугольник 2"/>
          <p:cNvSpPr/>
          <p:nvPr/>
        </p:nvSpPr>
        <p:spPr>
          <a:xfrm>
            <a:off x="323528" y="1052736"/>
            <a:ext cx="8424936" cy="4970591"/>
          </a:xfrm>
          <a:prstGeom prst="rect">
            <a:avLst/>
          </a:prstGeom>
        </p:spPr>
        <p:txBody>
          <a:bodyPr wrap="square">
            <a:spAutoFit/>
          </a:bodyPr>
          <a:lstStyle/>
          <a:p>
            <a:pPr algn="just">
              <a:lnSpc>
                <a:spcPct val="150000"/>
              </a:lnSpc>
              <a:spcBef>
                <a:spcPts val="600"/>
              </a:spcBef>
              <a:spcAft>
                <a:spcPts val="600"/>
              </a:spcAft>
            </a:pPr>
            <a:r>
              <a:rPr lang="ru-RU" dirty="0">
                <a:latin typeface="Arial"/>
                <a:ea typeface="Times New Roman"/>
                <a:cs typeface="Times New Roman"/>
              </a:rPr>
              <a:t>На основе продолжительности выполнения каждой операции и руководствуясь логической схемой, можно найти время выполнения проекта в целом. На данном этапе предполагается, что продолжительность выполнения каждой операции является фиксированной величиной, не испытывающей влияния неопределенности</a:t>
            </a:r>
            <a:r>
              <a:rPr lang="ru-RU" dirty="0" smtClean="0">
                <a:latin typeface="Arial"/>
                <a:ea typeface="Times New Roman"/>
                <a:cs typeface="Times New Roman"/>
              </a:rPr>
              <a:t>.</a:t>
            </a:r>
          </a:p>
          <a:p>
            <a:pPr algn="just">
              <a:lnSpc>
                <a:spcPct val="150000"/>
              </a:lnSpc>
              <a:spcBef>
                <a:spcPts val="600"/>
              </a:spcBef>
              <a:spcAft>
                <a:spcPts val="600"/>
              </a:spcAft>
            </a:pPr>
            <a:endParaRPr lang="ru-RU" dirty="0">
              <a:latin typeface="Arial"/>
              <a:ea typeface="Times New Roman"/>
              <a:cs typeface="Times New Roman"/>
            </a:endParaRPr>
          </a:p>
          <a:p>
            <a:pPr algn="just">
              <a:lnSpc>
                <a:spcPct val="150000"/>
              </a:lnSpc>
              <a:spcBef>
                <a:spcPts val="600"/>
              </a:spcBef>
              <a:spcAft>
                <a:spcPts val="600"/>
              </a:spcAft>
            </a:pPr>
            <a:r>
              <a:rPr lang="ru-RU" dirty="0">
                <a:latin typeface="Arial"/>
                <a:ea typeface="Times New Roman"/>
                <a:cs typeface="Times New Roman"/>
              </a:rPr>
              <a:t>В каждом графе существует несколько возможных путей. Общее время, необходимое для того, чтобы пройти какой-либо путь, есть сумма выполнения всех операций, принадлежащих данному пути. Продолжительность выполнения всего проекта занимает наибольшее время. Более длительные операции называются </a:t>
            </a:r>
            <a:r>
              <a:rPr lang="ru-RU" i="1" dirty="0">
                <a:latin typeface="Arial"/>
                <a:ea typeface="Times New Roman"/>
                <a:cs typeface="Times New Roman"/>
              </a:rPr>
              <a:t>критическими.</a:t>
            </a:r>
            <a:endParaRPr lang="ru-RU" dirty="0">
              <a:effectLst/>
              <a:latin typeface="Arial"/>
              <a:ea typeface="Times New Roman"/>
              <a:cs typeface="Times New Roman"/>
            </a:endParaRPr>
          </a:p>
        </p:txBody>
      </p:sp>
    </p:spTree>
    <p:extLst>
      <p:ext uri="{BB962C8B-B14F-4D97-AF65-F5344CB8AC3E}">
        <p14:creationId xmlns:p14="http://schemas.microsoft.com/office/powerpoint/2010/main" val="36963256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394722"/>
          </a:xfrm>
        </p:spPr>
        <p:txBody>
          <a:bodyPr>
            <a:noAutofit/>
          </a:bodyPr>
          <a:lstStyle/>
          <a:p>
            <a:r>
              <a:rPr lang="ru-RU" sz="2200" b="1" i="1" dirty="0">
                <a:latin typeface="Times New Roman" pitchFamily="18" charset="0"/>
                <a:ea typeface="Times New Roman"/>
                <a:cs typeface="Times New Roman" pitchFamily="18" charset="0"/>
              </a:rPr>
              <a:t>Критический путь </a:t>
            </a:r>
            <a:r>
              <a:rPr lang="ru-RU" sz="2200" dirty="0">
                <a:latin typeface="Times New Roman" pitchFamily="18" charset="0"/>
                <a:ea typeface="Times New Roman"/>
                <a:cs typeface="Times New Roman" pitchFamily="18" charset="0"/>
              </a:rPr>
              <a:t>- </a:t>
            </a:r>
            <a:r>
              <a:rPr lang="ru-RU" sz="2200" i="1" dirty="0">
                <a:latin typeface="Times New Roman" pitchFamily="18" charset="0"/>
                <a:ea typeface="Times New Roman"/>
                <a:cs typeface="Times New Roman" pitchFamily="18" charset="0"/>
              </a:rPr>
              <a:t>максимальный по продолжительности полный путь в сети (в сетевой модели) называется критическим; работы, лежащие на этом пути, называются </a:t>
            </a:r>
            <a:r>
              <a:rPr lang="ru-RU" sz="2200" b="1" i="1" dirty="0">
                <a:latin typeface="Times New Roman" pitchFamily="18" charset="0"/>
                <a:ea typeface="Times New Roman"/>
                <a:cs typeface="Times New Roman" pitchFamily="18" charset="0"/>
              </a:rPr>
              <a:t>критическими работами</a:t>
            </a:r>
            <a:r>
              <a:rPr lang="ru-RU" sz="2200" i="1" dirty="0">
                <a:latin typeface="Times New Roman" pitchFamily="18" charset="0"/>
                <a:ea typeface="Times New Roman"/>
                <a:cs typeface="Times New Roman" pitchFamily="18" charset="0"/>
              </a:rPr>
              <a:t>.</a:t>
            </a:r>
            <a:r>
              <a:rPr lang="ru-RU" sz="2200" dirty="0">
                <a:latin typeface="Times New Roman" pitchFamily="18" charset="0"/>
                <a:ea typeface="Times New Roman"/>
                <a:cs typeface="Times New Roman" pitchFamily="18" charset="0"/>
              </a:rPr>
              <a:t> </a:t>
            </a:r>
            <a:r>
              <a:rPr lang="ru-RU" sz="2200" dirty="0" smtClean="0">
                <a:latin typeface="Times New Roman" pitchFamily="18" charset="0"/>
                <a:ea typeface="Times New Roman"/>
                <a:cs typeface="Times New Roman" pitchFamily="18" charset="0"/>
              </a:rPr>
              <a:t/>
            </a:r>
            <a:br>
              <a:rPr lang="ru-RU" sz="2200" dirty="0" smtClean="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
            </a:r>
            <a:br>
              <a:rPr lang="ru-RU" sz="2200" dirty="0">
                <a:latin typeface="Times New Roman" pitchFamily="18" charset="0"/>
                <a:ea typeface="Times New Roman"/>
                <a:cs typeface="Times New Roman" pitchFamily="18" charset="0"/>
              </a:rPr>
            </a:br>
            <a:r>
              <a:rPr lang="ru-RU" sz="2200" dirty="0" smtClean="0">
                <a:latin typeface="Times New Roman" pitchFamily="18" charset="0"/>
                <a:ea typeface="Times New Roman"/>
                <a:cs typeface="Times New Roman" pitchFamily="18" charset="0"/>
              </a:rPr>
              <a:t>Именно </a:t>
            </a:r>
            <a:r>
              <a:rPr lang="ru-RU" sz="2200" dirty="0">
                <a:latin typeface="Times New Roman" pitchFamily="18" charset="0"/>
                <a:ea typeface="Times New Roman"/>
                <a:cs typeface="Times New Roman" pitchFamily="18" charset="0"/>
              </a:rPr>
              <a:t>длительность критического пути определяет наименьшую общую продолжительность работ по проекту в целом. Как правило, критические работы составляют небольшую часть всех работ сети, но именно они определяют продолжительность выполнения комплекса в целом. </a:t>
            </a:r>
            <a:r>
              <a:rPr lang="ru-RU" sz="2200" dirty="0" smtClean="0">
                <a:latin typeface="Times New Roman" pitchFamily="18" charset="0"/>
                <a:ea typeface="Times New Roman"/>
                <a:cs typeface="Times New Roman" pitchFamily="18" charset="0"/>
              </a:rPr>
              <a:t/>
            </a:r>
            <a:br>
              <a:rPr lang="ru-RU" sz="2200" dirty="0" smtClean="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
            </a:r>
            <a:br>
              <a:rPr lang="ru-RU" sz="2200" dirty="0">
                <a:latin typeface="Times New Roman" pitchFamily="18" charset="0"/>
                <a:ea typeface="Times New Roman"/>
                <a:cs typeface="Times New Roman" pitchFamily="18" charset="0"/>
              </a:rPr>
            </a:br>
            <a:r>
              <a:rPr lang="ru-RU" sz="2200" dirty="0" smtClean="0">
                <a:latin typeface="Times New Roman" pitchFamily="18" charset="0"/>
                <a:ea typeface="Times New Roman"/>
                <a:cs typeface="Times New Roman" pitchFamily="18" charset="0"/>
              </a:rPr>
              <a:t>Длительность </a:t>
            </a:r>
            <a:r>
              <a:rPr lang="ru-RU" sz="2200" dirty="0">
                <a:latin typeface="Times New Roman" pitchFamily="18" charset="0"/>
                <a:ea typeface="Times New Roman"/>
                <a:cs typeface="Times New Roman" pitchFamily="18" charset="0"/>
              </a:rPr>
              <a:t>выполнения всего проекта в целом может быть сокращена за счет сокращения длительности задач, лежащих на критическом пути. Соответственно, любая задержка выполнения задач критического пути повлечет увеличение длительности проекта.</a:t>
            </a:r>
            <a:r>
              <a:rPr lang="ru-RU" sz="2200" b="1" i="1" dirty="0">
                <a:latin typeface="Times New Roman" pitchFamily="18" charset="0"/>
                <a:ea typeface="Times New Roman"/>
                <a:cs typeface="Times New Roman" pitchFamily="18" charset="0"/>
              </a:rPr>
              <a:t> </a:t>
            </a:r>
            <a:endParaRPr lang="ru-RU" sz="2200" dirty="0">
              <a:latin typeface="Times New Roman" pitchFamily="18" charset="0"/>
              <a:cs typeface="Times New Roman" pitchFamily="18" charset="0"/>
            </a:endParaRPr>
          </a:p>
        </p:txBody>
      </p:sp>
    </p:spTree>
    <p:extLst>
      <p:ext uri="{BB962C8B-B14F-4D97-AF65-F5344CB8AC3E}">
        <p14:creationId xmlns:p14="http://schemas.microsoft.com/office/powerpoint/2010/main" val="11762211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12968" cy="6322714"/>
          </a:xfrm>
        </p:spPr>
        <p:txBody>
          <a:bodyPr>
            <a:normAutofit fontScale="90000"/>
          </a:bodyPr>
          <a:lstStyle/>
          <a:p>
            <a:pPr algn="just">
              <a:lnSpc>
                <a:spcPct val="150000"/>
              </a:lnSpc>
              <a:spcBef>
                <a:spcPts val="600"/>
              </a:spcBef>
              <a:spcAft>
                <a:spcPts val="600"/>
              </a:spcAft>
            </a:pPr>
            <a:r>
              <a:rPr lang="ru-RU" sz="2200" i="1" dirty="0">
                <a:latin typeface="Times New Roman" pitchFamily="18" charset="0"/>
                <a:ea typeface="Times New Roman"/>
                <a:cs typeface="Times New Roman" pitchFamily="18" charset="0"/>
              </a:rPr>
              <a:t>Метод критического пути (КМП)</a:t>
            </a:r>
            <a:r>
              <a:rPr lang="ru-RU" sz="2200" b="1" dirty="0">
                <a:latin typeface="Times New Roman" pitchFamily="18" charset="0"/>
                <a:ea typeface="Times New Roman"/>
                <a:cs typeface="Times New Roman" pitchFamily="18" charset="0"/>
              </a:rPr>
              <a:t> -</a:t>
            </a:r>
            <a:r>
              <a:rPr lang="ru-RU" sz="2200" b="1" i="1" dirty="0">
                <a:latin typeface="Times New Roman" pitchFamily="18" charset="0"/>
                <a:ea typeface="Times New Roman"/>
                <a:cs typeface="Times New Roman" pitchFamily="18" charset="0"/>
              </a:rPr>
              <a:t> </a:t>
            </a:r>
            <a:r>
              <a:rPr lang="ru-RU" sz="2200" dirty="0">
                <a:latin typeface="Times New Roman" pitchFamily="18" charset="0"/>
                <a:ea typeface="Times New Roman"/>
                <a:cs typeface="Times New Roman" pitchFamily="18" charset="0"/>
              </a:rPr>
              <a:t>является основным математическим средством для вычисления ранних и поздних начал и окончаний работ и резервов времени.</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Существует два возможных метода, позволяющих отследить движение времени в графе</a:t>
            </a:r>
            <a:r>
              <a:rPr lang="ru-RU" sz="2200" dirty="0" smtClean="0">
                <a:latin typeface="Times New Roman" pitchFamily="18" charset="0"/>
                <a:ea typeface="Times New Roman"/>
                <a:cs typeface="Times New Roman" pitchFamily="18" charset="0"/>
              </a:rPr>
              <a:t>:</a:t>
            </a:r>
            <a:br>
              <a:rPr lang="ru-RU" sz="2200" dirty="0" smtClean="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1. Определение для каждой операции наиболее ранних сроков начала и окончания ее выполнения</a:t>
            </a:r>
            <a:r>
              <a:rPr lang="ru-RU" sz="2200" dirty="0" smtClean="0">
                <a:latin typeface="Times New Roman" pitchFamily="18" charset="0"/>
                <a:ea typeface="Times New Roman"/>
                <a:cs typeface="Times New Roman" pitchFamily="18" charset="0"/>
              </a:rPr>
              <a:t>.</a:t>
            </a:r>
            <a:br>
              <a:rPr lang="ru-RU" sz="2200" dirty="0" smtClean="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2. Определение для каждого события наиболее раннего срока его наступления</a:t>
            </a:r>
            <a:r>
              <a:rPr lang="ru-RU" sz="2200" dirty="0" smtClean="0">
                <a:latin typeface="Times New Roman" pitchFamily="18" charset="0"/>
                <a:ea typeface="Times New Roman"/>
                <a:cs typeface="Times New Roman" pitchFamily="18" charset="0"/>
              </a:rPr>
              <a:t>.</a:t>
            </a:r>
            <a:br>
              <a:rPr lang="ru-RU" sz="2200" dirty="0" smtClean="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Второй метод применим только в случае стрелочных графов.</a:t>
            </a:r>
            <a:r>
              <a:rPr lang="ru-RU" dirty="0">
                <a:latin typeface="Arial"/>
                <a:ea typeface="Times New Roman"/>
                <a:cs typeface="Times New Roman"/>
              </a:rPr>
              <a:t/>
            </a:r>
            <a:br>
              <a:rPr lang="ru-RU" dirty="0">
                <a:latin typeface="Arial"/>
                <a:ea typeface="Times New Roman"/>
                <a:cs typeface="Times New Roman"/>
              </a:rPr>
            </a:br>
            <a:endParaRPr lang="ru-RU" dirty="0"/>
          </a:p>
        </p:txBody>
      </p:sp>
    </p:spTree>
    <p:extLst>
      <p:ext uri="{BB962C8B-B14F-4D97-AF65-F5344CB8AC3E}">
        <p14:creationId xmlns:p14="http://schemas.microsoft.com/office/powerpoint/2010/main" val="4357332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1642194"/>
          </a:xfrm>
        </p:spPr>
        <p:txBody>
          <a:bodyPr>
            <a:normAutofit/>
          </a:bodyPr>
          <a:lstStyle/>
          <a:p>
            <a:r>
              <a:rPr lang="ru-RU" sz="2000" i="1" dirty="0">
                <a:latin typeface="Times New Roman" pitchFamily="18" charset="0"/>
                <a:ea typeface="Times New Roman"/>
                <a:cs typeface="Times New Roman" pitchFamily="18" charset="0"/>
              </a:rPr>
              <a:t>Анализ критического пути с применением стрелочных графов.</a:t>
            </a:r>
            <a:r>
              <a:rPr lang="ru-RU" sz="2000" dirty="0">
                <a:latin typeface="Times New Roman" pitchFamily="18" charset="0"/>
                <a:ea typeface="Times New Roman"/>
                <a:cs typeface="Times New Roman" pitchFamily="18" charset="0"/>
              </a:rPr>
              <a:t> Приведенная выше методика анализа аналогичным образом может использоваться и для стрелочных графов. Значения сроков </a:t>
            </a:r>
            <a:r>
              <a:rPr lang="en-US" sz="2000" dirty="0">
                <a:latin typeface="Times New Roman" pitchFamily="18" charset="0"/>
                <a:ea typeface="Times New Roman"/>
                <a:cs typeface="Times New Roman" pitchFamily="18" charset="0"/>
              </a:rPr>
              <a:t>ES</a:t>
            </a:r>
            <a:r>
              <a:rPr lang="ru-RU" sz="2000" dirty="0">
                <a:latin typeface="Times New Roman" pitchFamily="18" charset="0"/>
                <a:ea typeface="Times New Roman"/>
                <a:cs typeface="Times New Roman" pitchFamily="18" charset="0"/>
              </a:rPr>
              <a:t>, </a:t>
            </a:r>
            <a:r>
              <a:rPr lang="en-US" sz="2000" dirty="0">
                <a:latin typeface="Times New Roman" pitchFamily="18" charset="0"/>
                <a:ea typeface="Times New Roman"/>
                <a:cs typeface="Times New Roman" pitchFamily="18" charset="0"/>
              </a:rPr>
              <a:t>EF</a:t>
            </a:r>
            <a:r>
              <a:rPr lang="ru-RU" sz="2000" dirty="0">
                <a:latin typeface="Times New Roman" pitchFamily="18" charset="0"/>
                <a:ea typeface="Times New Roman"/>
                <a:cs typeface="Times New Roman" pitchFamily="18" charset="0"/>
              </a:rPr>
              <a:t>, </a:t>
            </a:r>
            <a:r>
              <a:rPr lang="en-US" sz="2000" dirty="0">
                <a:latin typeface="Times New Roman" pitchFamily="18" charset="0"/>
                <a:ea typeface="Times New Roman"/>
                <a:cs typeface="Times New Roman" pitchFamily="18" charset="0"/>
              </a:rPr>
              <a:t>LS </a:t>
            </a:r>
            <a:r>
              <a:rPr lang="ru-RU" sz="2000" dirty="0">
                <a:latin typeface="Times New Roman" pitchFamily="18" charset="0"/>
                <a:ea typeface="Times New Roman"/>
                <a:cs typeface="Times New Roman" pitchFamily="18" charset="0"/>
              </a:rPr>
              <a:t>и </a:t>
            </a:r>
            <a:r>
              <a:rPr lang="en-US" sz="2000" dirty="0">
                <a:latin typeface="Times New Roman" pitchFamily="18" charset="0"/>
                <a:ea typeface="Times New Roman"/>
                <a:cs typeface="Times New Roman" pitchFamily="18" charset="0"/>
              </a:rPr>
              <a:t>LF</a:t>
            </a:r>
            <a:r>
              <a:rPr lang="ru-RU" sz="2000" dirty="0">
                <a:latin typeface="Times New Roman" pitchFamily="18" charset="0"/>
                <a:ea typeface="Times New Roman"/>
                <a:cs typeface="Times New Roman" pitchFamily="18" charset="0"/>
              </a:rPr>
              <a:t> записываются в графе вдоль стрелок, соответствующих операциям (рис. </a:t>
            </a:r>
            <a:r>
              <a:rPr lang="ru-RU" sz="2000" dirty="0" smtClean="0">
                <a:latin typeface="Times New Roman" pitchFamily="18" charset="0"/>
                <a:ea typeface="Times New Roman"/>
                <a:cs typeface="Times New Roman" pitchFamily="18" charset="0"/>
              </a:rPr>
              <a:t>6):</a:t>
            </a:r>
            <a:endParaRPr lang="ru-RU" sz="2000" dirty="0">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1988840"/>
            <a:ext cx="5753439"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251520" y="3105835"/>
            <a:ext cx="8784976" cy="369332"/>
          </a:xfrm>
          <a:prstGeom prst="rect">
            <a:avLst/>
          </a:prstGeom>
        </p:spPr>
        <p:txBody>
          <a:bodyPr wrap="square">
            <a:spAutoFit/>
          </a:bodyPr>
          <a:lstStyle/>
          <a:p>
            <a:pPr algn="ctr"/>
            <a:r>
              <a:rPr lang="ru-RU" dirty="0">
                <a:latin typeface="Times New Roman" pitchFamily="18" charset="0"/>
                <a:ea typeface="Times New Roman"/>
                <a:cs typeface="Times New Roman" pitchFamily="18" charset="0"/>
              </a:rPr>
              <a:t>Рис. 6</a:t>
            </a:r>
            <a:r>
              <a:rPr lang="ru-RU" dirty="0" smtClean="0">
                <a:latin typeface="Times New Roman" pitchFamily="18" charset="0"/>
                <a:ea typeface="Times New Roman"/>
                <a:cs typeface="Times New Roman" pitchFamily="18" charset="0"/>
              </a:rPr>
              <a:t> - Нанесение </a:t>
            </a:r>
            <a:r>
              <a:rPr lang="ru-RU" dirty="0">
                <a:latin typeface="Times New Roman" pitchFamily="18" charset="0"/>
                <a:ea typeface="Times New Roman"/>
                <a:cs typeface="Times New Roman" pitchFamily="18" charset="0"/>
              </a:rPr>
              <a:t>на стрелочный граф сроков, соответствующих </a:t>
            </a:r>
            <a:r>
              <a:rPr lang="ru-RU" dirty="0" smtClean="0">
                <a:latin typeface="Times New Roman" pitchFamily="18" charset="0"/>
                <a:ea typeface="Times New Roman"/>
                <a:cs typeface="Times New Roman" pitchFamily="18" charset="0"/>
              </a:rPr>
              <a:t>операциям</a:t>
            </a:r>
            <a:endParaRPr lang="ru-RU" dirty="0">
              <a:latin typeface="Times New Roman" pitchFamily="18" charset="0"/>
              <a:cs typeface="Times New Roman" pitchFamily="18" charset="0"/>
            </a:endParaRPr>
          </a:p>
        </p:txBody>
      </p:sp>
      <p:sp>
        <p:nvSpPr>
          <p:cNvPr id="4" name="Прямоугольник 3"/>
          <p:cNvSpPr/>
          <p:nvPr/>
        </p:nvSpPr>
        <p:spPr>
          <a:xfrm>
            <a:off x="240220" y="4365104"/>
            <a:ext cx="8652260" cy="1938992"/>
          </a:xfrm>
          <a:prstGeom prst="rect">
            <a:avLst/>
          </a:prstGeom>
        </p:spPr>
        <p:txBody>
          <a:bodyPr wrap="square">
            <a:spAutoFit/>
          </a:bodyPr>
          <a:lstStyle/>
          <a:p>
            <a:pPr algn="just">
              <a:lnSpc>
                <a:spcPct val="150000"/>
              </a:lnSpc>
              <a:spcBef>
                <a:spcPts val="600"/>
              </a:spcBef>
              <a:spcAft>
                <a:spcPts val="600"/>
              </a:spcAft>
            </a:pPr>
            <a:r>
              <a:rPr lang="ru-RU" sz="2000" dirty="0">
                <a:latin typeface="Times New Roman" pitchFamily="18" charset="0"/>
                <a:ea typeface="Times New Roman"/>
                <a:cs typeface="Times New Roman" pitchFamily="18" charset="0"/>
              </a:rPr>
              <a:t>Производится расчет наиболее раннего срока, к которому может завершиться каждое </a:t>
            </a:r>
            <a:r>
              <a:rPr lang="ru-RU" sz="2000" dirty="0" smtClean="0">
                <a:latin typeface="Times New Roman" pitchFamily="18" charset="0"/>
                <a:ea typeface="Times New Roman"/>
                <a:cs typeface="Times New Roman" pitchFamily="18" charset="0"/>
              </a:rPr>
              <a:t>событие</a:t>
            </a:r>
            <a:r>
              <a:rPr lang="ru-RU" sz="2000" dirty="0">
                <a:latin typeface="Times New Roman" pitchFamily="18" charset="0"/>
                <a:ea typeface="Times New Roman"/>
                <a:cs typeface="Times New Roman" pitchFamily="18" charset="0"/>
              </a:rPr>
              <a:t> </a:t>
            </a:r>
            <a:r>
              <a:rPr lang="ru-RU" sz="2000" dirty="0" smtClean="0">
                <a:latin typeface="Times New Roman" pitchFamily="18" charset="0"/>
                <a:ea typeface="Times New Roman"/>
                <a:cs typeface="Times New Roman" pitchFamily="18" charset="0"/>
              </a:rPr>
              <a:t>(</a:t>
            </a:r>
            <a:r>
              <a:rPr lang="en-US" sz="2000" dirty="0">
                <a:latin typeface="Times New Roman" pitchFamily="18" charset="0"/>
                <a:ea typeface="Times New Roman"/>
                <a:cs typeface="Times New Roman" pitchFamily="18" charset="0"/>
              </a:rPr>
              <a:t>earliest event time</a:t>
            </a:r>
            <a:r>
              <a:rPr lang="ru-RU" sz="2000" dirty="0">
                <a:latin typeface="Times New Roman" pitchFamily="18" charset="0"/>
                <a:ea typeface="Times New Roman"/>
                <a:cs typeface="Times New Roman" pitchFamily="18" charset="0"/>
              </a:rPr>
              <a:t> - </a:t>
            </a:r>
            <a:r>
              <a:rPr lang="en-US" sz="2000" dirty="0">
                <a:latin typeface="Times New Roman" pitchFamily="18" charset="0"/>
                <a:ea typeface="Times New Roman"/>
                <a:cs typeface="Times New Roman" pitchFamily="18" charset="0"/>
              </a:rPr>
              <a:t>EET</a:t>
            </a:r>
            <a:r>
              <a:rPr lang="ru-RU" sz="2000" dirty="0">
                <a:latin typeface="Times New Roman" pitchFamily="18" charset="0"/>
                <a:ea typeface="Times New Roman"/>
                <a:cs typeface="Times New Roman" pitchFamily="18" charset="0"/>
              </a:rPr>
              <a:t>).  Общая продолжительность выполнения проекта определяется </a:t>
            </a:r>
            <a:r>
              <a:rPr lang="en-US" sz="2000" dirty="0">
                <a:latin typeface="Times New Roman" pitchFamily="18" charset="0"/>
                <a:ea typeface="Times New Roman"/>
                <a:cs typeface="Times New Roman" pitchFamily="18" charset="0"/>
              </a:rPr>
              <a:t>EET</a:t>
            </a:r>
            <a:r>
              <a:rPr lang="ru-RU" sz="2000" dirty="0">
                <a:latin typeface="Times New Roman" pitchFamily="18" charset="0"/>
                <a:ea typeface="Times New Roman"/>
                <a:cs typeface="Times New Roman" pitchFamily="18" charset="0"/>
              </a:rPr>
              <a:t> конечного узла. </a:t>
            </a:r>
            <a:r>
              <a:rPr lang="en-US" sz="2000" dirty="0">
                <a:latin typeface="Times New Roman" pitchFamily="18" charset="0"/>
                <a:ea typeface="Times New Roman"/>
                <a:cs typeface="Times New Roman" pitchFamily="18" charset="0"/>
              </a:rPr>
              <a:t>EET</a:t>
            </a:r>
            <a:r>
              <a:rPr lang="ru-RU" sz="2000" dirty="0">
                <a:latin typeface="Times New Roman" pitchFamily="18" charset="0"/>
                <a:ea typeface="Times New Roman"/>
                <a:cs typeface="Times New Roman" pitchFamily="18" charset="0"/>
              </a:rPr>
              <a:t> исходного события равен нулю.</a:t>
            </a:r>
            <a:endParaRPr lang="ru-RU" sz="20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979508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8363272" cy="6322714"/>
          </a:xfrm>
        </p:spPr>
        <p:txBody>
          <a:bodyPr>
            <a:normAutofit/>
          </a:bodyPr>
          <a:lstStyle/>
          <a:p>
            <a:pPr algn="just">
              <a:lnSpc>
                <a:spcPct val="150000"/>
              </a:lnSpc>
              <a:spcBef>
                <a:spcPts val="600"/>
              </a:spcBef>
              <a:spcAft>
                <a:spcPts val="600"/>
              </a:spcAft>
            </a:pPr>
            <a:r>
              <a:rPr lang="ru-RU" sz="2200" dirty="0">
                <a:latin typeface="Times New Roman" pitchFamily="18" charset="0"/>
                <a:ea typeface="Times New Roman"/>
                <a:cs typeface="Times New Roman" pitchFamily="18" charset="0"/>
              </a:rPr>
              <a:t>Для того, чтобы выявить критические операции, необходимо, начиная с конца графа, вычислить наиболее поздние сроки событий (</a:t>
            </a:r>
            <a:r>
              <a:rPr lang="en-US" sz="2200" dirty="0">
                <a:latin typeface="Times New Roman" pitchFamily="18" charset="0"/>
                <a:ea typeface="Times New Roman"/>
                <a:cs typeface="Times New Roman" pitchFamily="18" charset="0"/>
              </a:rPr>
              <a:t>latest event time</a:t>
            </a:r>
            <a:r>
              <a:rPr lang="ru-RU" sz="2200" dirty="0">
                <a:latin typeface="Times New Roman" pitchFamily="18" charset="0"/>
                <a:ea typeface="Times New Roman"/>
                <a:cs typeface="Times New Roman" pitchFamily="18" charset="0"/>
              </a:rPr>
              <a:t> - </a:t>
            </a:r>
            <a:r>
              <a:rPr lang="en-US" sz="2200" dirty="0">
                <a:latin typeface="Times New Roman" pitchFamily="18" charset="0"/>
                <a:ea typeface="Times New Roman"/>
                <a:cs typeface="Times New Roman" pitchFamily="18" charset="0"/>
              </a:rPr>
              <a:t>LET</a:t>
            </a:r>
            <a:r>
              <a:rPr lang="ru-RU" sz="2200" dirty="0">
                <a:latin typeface="Times New Roman" pitchFamily="18" charset="0"/>
                <a:ea typeface="Times New Roman"/>
                <a:cs typeface="Times New Roman" pitchFamily="18" charset="0"/>
              </a:rPr>
              <a:t>), к которым события могут закончиться</a:t>
            </a:r>
            <a:r>
              <a:rPr lang="ru-RU" sz="2200">
                <a:latin typeface="Times New Roman" pitchFamily="18" charset="0"/>
                <a:ea typeface="Times New Roman"/>
                <a:cs typeface="Times New Roman" pitchFamily="18" charset="0"/>
              </a:rPr>
              <a:t>. </a:t>
            </a:r>
            <a:r>
              <a:rPr lang="ru-RU" sz="2200" smtClean="0">
                <a:latin typeface="Times New Roman" pitchFamily="18" charset="0"/>
                <a:ea typeface="Times New Roman"/>
                <a:cs typeface="Times New Roman" pitchFamily="18" charset="0"/>
              </a:rPr>
              <a:t/>
            </a:r>
            <a:br>
              <a:rPr lang="ru-RU" sz="2200" smtClean="0">
                <a:latin typeface="Times New Roman" pitchFamily="18" charset="0"/>
                <a:ea typeface="Times New Roman"/>
                <a:cs typeface="Times New Roman" pitchFamily="18" charset="0"/>
              </a:rPr>
            </a:br>
            <a:r>
              <a:rPr lang="ru-RU" sz="2200">
                <a:latin typeface="Times New Roman" pitchFamily="18" charset="0"/>
                <a:ea typeface="Times New Roman"/>
                <a:cs typeface="Times New Roman" pitchFamily="18" charset="0"/>
              </a:rPr>
              <a:t/>
            </a:r>
            <a:br>
              <a:rPr lang="ru-RU" sz="2200">
                <a:latin typeface="Times New Roman" pitchFamily="18" charset="0"/>
                <a:ea typeface="Times New Roman"/>
                <a:cs typeface="Times New Roman" pitchFamily="18" charset="0"/>
              </a:rPr>
            </a:br>
            <a:r>
              <a:rPr lang="ru-RU" sz="2200" smtClean="0">
                <a:latin typeface="Times New Roman" pitchFamily="18" charset="0"/>
                <a:ea typeface="Times New Roman"/>
                <a:cs typeface="Times New Roman" pitchFamily="18" charset="0"/>
              </a:rPr>
              <a:t/>
            </a:r>
            <a:br>
              <a:rPr lang="ru-RU" sz="2200" smtClean="0">
                <a:latin typeface="Times New Roman" pitchFamily="18" charset="0"/>
                <a:ea typeface="Times New Roman"/>
                <a:cs typeface="Times New Roman" pitchFamily="18" charset="0"/>
              </a:rPr>
            </a:br>
            <a:r>
              <a:rPr lang="ru-RU" sz="2200" smtClean="0">
                <a:latin typeface="Times New Roman" pitchFamily="18" charset="0"/>
                <a:ea typeface="Times New Roman"/>
                <a:cs typeface="Times New Roman" pitchFamily="18" charset="0"/>
              </a:rPr>
              <a:t>События</a:t>
            </a:r>
            <a:r>
              <a:rPr lang="ru-RU" sz="2200" dirty="0">
                <a:latin typeface="Times New Roman" pitchFamily="18" charset="0"/>
                <a:ea typeface="Times New Roman"/>
                <a:cs typeface="Times New Roman" pitchFamily="18" charset="0"/>
              </a:rPr>
              <a:t>, для которых выполняются соотношения</a:t>
            </a:r>
            <a:br>
              <a:rPr lang="ru-RU" sz="2200" dirty="0">
                <a:latin typeface="Times New Roman" pitchFamily="18" charset="0"/>
                <a:ea typeface="Times New Roman"/>
                <a:cs typeface="Times New Roman" pitchFamily="18" charset="0"/>
              </a:rPr>
            </a:br>
            <a:r>
              <a:rPr lang="en-US" sz="2200" dirty="0">
                <a:latin typeface="Times New Roman" pitchFamily="18" charset="0"/>
                <a:ea typeface="Times New Roman"/>
                <a:cs typeface="Times New Roman" pitchFamily="18" charset="0"/>
              </a:rPr>
              <a:t>LET </a:t>
            </a:r>
            <a:r>
              <a:rPr lang="ru-RU" sz="2200" baseline="-25000" dirty="0">
                <a:latin typeface="Times New Roman" pitchFamily="18" charset="0"/>
                <a:ea typeface="Times New Roman"/>
                <a:cs typeface="Times New Roman" pitchFamily="18" charset="0"/>
              </a:rPr>
              <a:t>начала</a:t>
            </a:r>
            <a:r>
              <a:rPr lang="ru-RU" sz="2200" dirty="0">
                <a:latin typeface="Times New Roman" pitchFamily="18" charset="0"/>
                <a:ea typeface="Times New Roman"/>
                <a:cs typeface="Times New Roman" pitchFamily="18" charset="0"/>
              </a:rPr>
              <a:t> -  </a:t>
            </a:r>
            <a:r>
              <a:rPr lang="en-US" sz="2200" dirty="0">
                <a:latin typeface="Times New Roman" pitchFamily="18" charset="0"/>
                <a:ea typeface="Times New Roman"/>
                <a:cs typeface="Times New Roman" pitchFamily="18" charset="0"/>
              </a:rPr>
              <a:t>EET </a:t>
            </a:r>
            <a:r>
              <a:rPr lang="ru-RU" sz="2200" baseline="-25000" dirty="0">
                <a:latin typeface="Times New Roman" pitchFamily="18" charset="0"/>
                <a:ea typeface="Times New Roman"/>
                <a:cs typeface="Times New Roman" pitchFamily="18" charset="0"/>
              </a:rPr>
              <a:t>окончания  </a:t>
            </a:r>
            <a:r>
              <a:rPr lang="ru-RU" sz="2200" dirty="0">
                <a:latin typeface="Times New Roman" pitchFamily="18" charset="0"/>
                <a:ea typeface="Times New Roman"/>
                <a:cs typeface="Times New Roman" pitchFamily="18" charset="0"/>
              </a:rPr>
              <a:t>+  продолжительность = 0</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или</a:t>
            </a:r>
            <a:br>
              <a:rPr lang="ru-RU" sz="2200" dirty="0">
                <a:latin typeface="Times New Roman" pitchFamily="18" charset="0"/>
                <a:ea typeface="Times New Roman"/>
                <a:cs typeface="Times New Roman" pitchFamily="18" charset="0"/>
              </a:rPr>
            </a:br>
            <a:r>
              <a:rPr lang="en-US" sz="2200" dirty="0">
                <a:latin typeface="Times New Roman" pitchFamily="18" charset="0"/>
                <a:ea typeface="Times New Roman"/>
                <a:cs typeface="Times New Roman" pitchFamily="18" charset="0"/>
              </a:rPr>
              <a:t>EET</a:t>
            </a:r>
            <a:r>
              <a:rPr lang="ru-RU" sz="2200" baseline="-25000" dirty="0">
                <a:latin typeface="Times New Roman" pitchFamily="18" charset="0"/>
                <a:ea typeface="Times New Roman"/>
                <a:cs typeface="Times New Roman" pitchFamily="18" charset="0"/>
              </a:rPr>
              <a:t> начала</a:t>
            </a:r>
            <a:r>
              <a:rPr lang="ru-RU" sz="2200" dirty="0">
                <a:latin typeface="Times New Roman" pitchFamily="18" charset="0"/>
                <a:ea typeface="Times New Roman"/>
                <a:cs typeface="Times New Roman" pitchFamily="18" charset="0"/>
              </a:rPr>
              <a:t>  - </a:t>
            </a:r>
            <a:r>
              <a:rPr lang="en-US" sz="2200" dirty="0">
                <a:latin typeface="Times New Roman" pitchFamily="18" charset="0"/>
                <a:ea typeface="Times New Roman"/>
                <a:cs typeface="Times New Roman" pitchFamily="18" charset="0"/>
              </a:rPr>
              <a:t>LET </a:t>
            </a:r>
            <a:r>
              <a:rPr lang="ru-RU" sz="2200" baseline="-25000" dirty="0">
                <a:latin typeface="Times New Roman" pitchFamily="18" charset="0"/>
                <a:ea typeface="Times New Roman"/>
                <a:cs typeface="Times New Roman" pitchFamily="18" charset="0"/>
              </a:rPr>
              <a:t>окончания  </a:t>
            </a:r>
            <a:r>
              <a:rPr lang="ru-RU" sz="2200" dirty="0">
                <a:latin typeface="Times New Roman" pitchFamily="18" charset="0"/>
                <a:ea typeface="Times New Roman"/>
                <a:cs typeface="Times New Roman" pitchFamily="18" charset="0"/>
              </a:rPr>
              <a:t>+  продолжительность = 0,</a:t>
            </a:r>
            <a:br>
              <a:rPr lang="ru-RU" sz="2200" dirty="0">
                <a:latin typeface="Times New Roman" pitchFamily="18" charset="0"/>
                <a:ea typeface="Times New Roman"/>
                <a:cs typeface="Times New Roman" pitchFamily="18" charset="0"/>
              </a:rPr>
            </a:br>
            <a:r>
              <a:rPr lang="ru-RU" sz="2200" dirty="0">
                <a:latin typeface="Times New Roman" pitchFamily="18" charset="0"/>
                <a:ea typeface="Times New Roman"/>
                <a:cs typeface="Times New Roman" pitchFamily="18" charset="0"/>
              </a:rPr>
              <a:t>являются критическими.</a:t>
            </a:r>
            <a:r>
              <a:rPr lang="ru-RU" dirty="0">
                <a:latin typeface="Arial"/>
                <a:ea typeface="Times New Roman"/>
                <a:cs typeface="Times New Roman"/>
              </a:rPr>
              <a:t/>
            </a:r>
            <a:br>
              <a:rPr lang="ru-RU" dirty="0">
                <a:latin typeface="Arial"/>
                <a:ea typeface="Times New Roman"/>
                <a:cs typeface="Times New Roman"/>
              </a:rPr>
            </a:br>
            <a:endParaRPr lang="ru-RU" dirty="0"/>
          </a:p>
        </p:txBody>
      </p:sp>
    </p:spTree>
    <p:extLst>
      <p:ext uri="{BB962C8B-B14F-4D97-AF65-F5344CB8AC3E}">
        <p14:creationId xmlns:p14="http://schemas.microsoft.com/office/powerpoint/2010/main" val="4259336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466730"/>
          </a:xfrm>
        </p:spPr>
        <p:txBody>
          <a:bodyPr>
            <a:normAutofit/>
          </a:bodyPr>
          <a:lstStyle/>
          <a:p>
            <a:pPr lvl="0"/>
            <a:r>
              <a:rPr lang="ru-RU" sz="2400" dirty="0" smtClean="0">
                <a:latin typeface="Times New Roman" pitchFamily="18" charset="0"/>
                <a:cs typeface="Times New Roman" pitchFamily="18" charset="0"/>
              </a:rPr>
              <a:t>Операции имеют </a:t>
            </a:r>
            <a:r>
              <a:rPr lang="ru-RU" sz="2400" b="1" i="1" dirty="0" smtClean="0">
                <a:latin typeface="Times New Roman" pitchFamily="18" charset="0"/>
                <a:cs typeface="Times New Roman" pitchFamily="18" charset="0"/>
              </a:rPr>
              <a:t>характеристики </a:t>
            </a:r>
            <a:r>
              <a:rPr lang="ru-RU" sz="2400" b="1" i="1" dirty="0">
                <a:latin typeface="Times New Roman" pitchFamily="18" charset="0"/>
                <a:cs typeface="Times New Roman" pitchFamily="18" charset="0"/>
              </a:rPr>
              <a:t>выполнения </a:t>
            </a:r>
            <a:r>
              <a:rPr lang="ru-RU" sz="2400" b="1" i="1" dirty="0" smtClean="0">
                <a:latin typeface="Times New Roman" pitchFamily="18" charset="0"/>
                <a:cs typeface="Times New Roman" pitchFamily="18" charset="0"/>
              </a:rPr>
              <a:t>операции (</a:t>
            </a:r>
            <a:r>
              <a:rPr lang="ru-RU" sz="2400" dirty="0" smtClean="0">
                <a:latin typeface="Times New Roman" pitchFamily="18" charset="0"/>
                <a:cs typeface="Times New Roman" pitchFamily="18" charset="0"/>
              </a:rPr>
              <a:t>производственные показатели):</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i="1" dirty="0">
                <a:latin typeface="Times New Roman" pitchFamily="18" charset="0"/>
                <a:cs typeface="Times New Roman" pitchFamily="18" charset="0"/>
              </a:rPr>
              <a:t>Экономичность (</a:t>
            </a:r>
            <a:r>
              <a:rPr lang="en-US" sz="2400" i="1" dirty="0">
                <a:latin typeface="Times New Roman" pitchFamily="18" charset="0"/>
                <a:cs typeface="Times New Roman" pitchFamily="18" charset="0"/>
              </a:rPr>
              <a:t>economy</a:t>
            </a:r>
            <a:r>
              <a:rPr lang="ru-RU" sz="2400" i="1" dirty="0">
                <a:latin typeface="Times New Roman" pitchFamily="18" charset="0"/>
                <a:cs typeface="Times New Roman" pitchFamily="18" charset="0"/>
              </a:rPr>
              <a:t>)</a:t>
            </a:r>
            <a:r>
              <a:rPr lang="ru-RU" sz="2400" dirty="0">
                <a:latin typeface="Times New Roman" pitchFamily="18" charset="0"/>
                <a:cs typeface="Times New Roman" pitchFamily="18" charset="0"/>
              </a:rPr>
              <a:t> означает получение входных ресурсов для операции с наименьшими возможными затратами при соблюдении установленных требований к этим входным ресурсам</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i="1" dirty="0">
                <a:latin typeface="Times New Roman" pitchFamily="18" charset="0"/>
                <a:cs typeface="Times New Roman" pitchFamily="18" charset="0"/>
              </a:rPr>
              <a:t>Эффективность (</a:t>
            </a:r>
            <a:r>
              <a:rPr lang="en-US" sz="2400" i="1" dirty="0">
                <a:latin typeface="Times New Roman" pitchFamily="18" charset="0"/>
                <a:cs typeface="Times New Roman" pitchFamily="18" charset="0"/>
              </a:rPr>
              <a:t>efficiency</a:t>
            </a:r>
            <a:r>
              <a:rPr lang="ru-RU" sz="2400" i="1" dirty="0">
                <a:latin typeface="Times New Roman" pitchFamily="18" charset="0"/>
                <a:cs typeface="Times New Roman" pitchFamily="18" charset="0"/>
              </a:rPr>
              <a:t>)</a:t>
            </a:r>
            <a:r>
              <a:rPr lang="ru-RU" sz="2400" dirty="0">
                <a:latin typeface="Times New Roman" pitchFamily="18" charset="0"/>
                <a:cs typeface="Times New Roman" pitchFamily="18" charset="0"/>
              </a:rPr>
              <a:t> означает производство требуемого количества выходных продуктов, удовлетворяющих установленным требованиям, из минимального количества входных ресурсов</a:t>
            </a:r>
            <a:r>
              <a:rPr lang="ru-RU" sz="2400" dirty="0" smtClean="0">
                <a:latin typeface="Times New Roman" pitchFamily="18" charset="0"/>
                <a:cs typeface="Times New Roman" pitchFamily="18" charset="0"/>
              </a:rPr>
              <a:t>.</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i="1" dirty="0">
                <a:latin typeface="Times New Roman" pitchFamily="18" charset="0"/>
                <a:cs typeface="Times New Roman" pitchFamily="18" charset="0"/>
              </a:rPr>
              <a:t>Результативность (</a:t>
            </a:r>
            <a:r>
              <a:rPr lang="en-US" sz="2400" i="1" dirty="0">
                <a:latin typeface="Times New Roman" pitchFamily="18" charset="0"/>
                <a:cs typeface="Times New Roman" pitchFamily="18" charset="0"/>
              </a:rPr>
              <a:t>effectiveness</a:t>
            </a:r>
            <a:r>
              <a:rPr lang="ru-RU" sz="2400" i="1" dirty="0">
                <a:latin typeface="Times New Roman" pitchFamily="18" charset="0"/>
                <a:cs typeface="Times New Roman" pitchFamily="18" charset="0"/>
              </a:rPr>
              <a:t>) </a:t>
            </a:r>
            <a:r>
              <a:rPr lang="ru-RU" sz="2400" dirty="0">
                <a:latin typeface="Times New Roman" pitchFamily="18" charset="0"/>
                <a:cs typeface="Times New Roman" pitchFamily="18" charset="0"/>
              </a:rPr>
              <a:t>означает производство выходных продуктов (товаров и /или услуг), нужных потребителю.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94814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8928992" cy="6583362"/>
          </a:xfrm>
        </p:spPr>
        <p:txBody>
          <a:bodyPr>
            <a:normAutofit/>
          </a:bodyPr>
          <a:lstStyle/>
          <a:p>
            <a:r>
              <a:rPr lang="ru-RU" sz="2700" b="1" i="1" dirty="0">
                <a:latin typeface="Times New Roman" pitchFamily="18" charset="0"/>
                <a:cs typeface="Times New Roman" pitchFamily="18" charset="0"/>
              </a:rPr>
              <a:t>Экономичность. </a:t>
            </a:r>
            <a:r>
              <a:rPr lang="ru-RU" sz="2700" dirty="0">
                <a:latin typeface="Times New Roman" pitchFamily="18" charset="0"/>
                <a:cs typeface="Times New Roman" pitchFamily="18" charset="0"/>
              </a:rPr>
              <a:t>Уровень экономичности выполнения операции определяется затратами на приобретение необходимых для операционного процесса товаров и услуг.</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Задача материально-технического снабжения заключается в приобретении необходимых входных ресурсов в нужных количествах, в соответствующее время, от наиболее подходящего поставщика, по разумной цене. Концентрируя внимание исключительно на ценах приобретаемых товаров или услуг, Вы можете столкнуться со следующими сложностями</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700" i="1" dirty="0" smtClean="0">
                <a:latin typeface="Times New Roman" pitchFamily="18" charset="0"/>
                <a:cs typeface="Times New Roman" pitchFamily="18" charset="0"/>
              </a:rPr>
              <a:t>качество </a:t>
            </a:r>
            <a:r>
              <a:rPr lang="ru-RU" sz="2700" dirty="0">
                <a:latin typeface="Times New Roman" pitchFamily="18" charset="0"/>
                <a:cs typeface="Times New Roman" pitchFamily="18" charset="0"/>
              </a:rPr>
              <a:t>приобретаемых товаров или услуг может оказаться не соответствующим их назначению. </a:t>
            </a:r>
            <a:br>
              <a:rPr lang="ru-RU" sz="2700" dirty="0">
                <a:latin typeface="Times New Roman" pitchFamily="18" charset="0"/>
                <a:cs typeface="Times New Roman" pitchFamily="18" charset="0"/>
              </a:rPr>
            </a:br>
            <a:endParaRPr lang="ru-RU" dirty="0"/>
          </a:p>
        </p:txBody>
      </p:sp>
    </p:spTree>
    <p:extLst>
      <p:ext uri="{BB962C8B-B14F-4D97-AF65-F5344CB8AC3E}">
        <p14:creationId xmlns:p14="http://schemas.microsoft.com/office/powerpoint/2010/main" val="2545605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036496" cy="6858000"/>
          </a:xfrm>
        </p:spPr>
        <p:txBody>
          <a:bodyPr>
            <a:normAutofit fontScale="90000"/>
          </a:bodyPr>
          <a:lstStyle/>
          <a:p>
            <a:r>
              <a:rPr lang="ru-RU" sz="2700" i="1" dirty="0" smtClean="0">
                <a:latin typeface="Times New Roman" pitchFamily="18" charset="0"/>
                <a:cs typeface="Times New Roman" pitchFamily="18" charset="0"/>
              </a:rPr>
              <a:t>- количество</a:t>
            </a:r>
            <a:r>
              <a:rPr lang="ru-RU" sz="2700" dirty="0" smtClean="0">
                <a:latin typeface="Times New Roman" pitchFamily="18" charset="0"/>
                <a:cs typeface="Times New Roman" pitchFamily="18" charset="0"/>
              </a:rPr>
              <a:t> </a:t>
            </a:r>
            <a:r>
              <a:rPr lang="ru-RU" sz="2700" dirty="0">
                <a:latin typeface="Times New Roman" pitchFamily="18" charset="0"/>
                <a:cs typeface="Times New Roman" pitchFamily="18" charset="0"/>
              </a:rPr>
              <a:t>приобретаемых товаров и услуг может оказаться выше необходимого, поскольку поставщики обычно соглашаются поставлять свои продукты по сниженным ценам только при условии больших объемов поставок</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700" i="1" dirty="0" smtClean="0">
                <a:latin typeface="Times New Roman" pitchFamily="18" charset="0"/>
                <a:cs typeface="Times New Roman" pitchFamily="18" charset="0"/>
              </a:rPr>
              <a:t>своевременность</a:t>
            </a:r>
            <a:r>
              <a:rPr lang="ru-RU" sz="2700" dirty="0" smtClean="0">
                <a:latin typeface="Times New Roman" pitchFamily="18" charset="0"/>
                <a:cs typeface="Times New Roman" pitchFamily="18" charset="0"/>
              </a:rPr>
              <a:t> </a:t>
            </a:r>
            <a:r>
              <a:rPr lang="ru-RU" sz="2700" dirty="0">
                <a:latin typeface="Times New Roman" pitchFamily="18" charset="0"/>
                <a:cs typeface="Times New Roman" pitchFamily="18" charset="0"/>
              </a:rPr>
              <a:t>поставок имеет жизненно важное значение: преждевременные поставки вызывают рост затрат на хранение; задержки в поставках могут привести к нарушениям операционного процесса.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t>
            </a:r>
            <a:r>
              <a:rPr lang="ru-RU" sz="2700" i="1" dirty="0" smtClean="0">
                <a:latin typeface="Times New Roman" pitchFamily="18" charset="0"/>
                <a:cs typeface="Times New Roman" pitchFamily="18" charset="0"/>
              </a:rPr>
              <a:t>поставщик</a:t>
            </a:r>
            <a:r>
              <a:rPr lang="ru-RU" sz="2700" dirty="0" smtClean="0">
                <a:latin typeface="Times New Roman" pitchFamily="18" charset="0"/>
                <a:cs typeface="Times New Roman" pitchFamily="18" charset="0"/>
              </a:rPr>
              <a:t> </a:t>
            </a:r>
            <a:r>
              <a:rPr lang="ru-RU" sz="2700" dirty="0">
                <a:latin typeface="Times New Roman" pitchFamily="18" charset="0"/>
                <a:cs typeface="Times New Roman" pitchFamily="18" charset="0"/>
              </a:rPr>
              <a:t>входных ресурсов должен тщательно подбираться. Игнорирование при принятии решений о закупках таких характеристик поставщика, как надежность, производственный потенциал и отношение к потребителям, очень часто приводит к большим дополнительным затратам. </a:t>
            </a:r>
            <a:r>
              <a:rPr lang="ru-RU" dirty="0"/>
              <a:t/>
            </a:r>
            <a:br>
              <a:rPr lang="ru-RU" dirty="0"/>
            </a:br>
            <a:endParaRPr lang="ru-RU" dirty="0"/>
          </a:p>
        </p:txBody>
      </p:sp>
    </p:spTree>
    <p:extLst>
      <p:ext uri="{BB962C8B-B14F-4D97-AF65-F5344CB8AC3E}">
        <p14:creationId xmlns:p14="http://schemas.microsoft.com/office/powerpoint/2010/main" val="3002614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741368"/>
          </a:xfrm>
        </p:spPr>
        <p:txBody>
          <a:bodyPr>
            <a:normAutofit fontScale="90000"/>
          </a:bodyPr>
          <a:lstStyle/>
          <a:p>
            <a:r>
              <a:rPr lang="ru-RU" sz="2700" b="1" i="1" dirty="0" smtClean="0">
                <a:latin typeface="Times New Roman" pitchFamily="18" charset="0"/>
                <a:cs typeface="Times New Roman" pitchFamily="18" charset="0"/>
              </a:rPr>
              <a:t/>
            </a:r>
            <a:br>
              <a:rPr lang="ru-RU" sz="2700" b="1" i="1" dirty="0" smtClean="0">
                <a:latin typeface="Times New Roman" pitchFamily="18" charset="0"/>
                <a:cs typeface="Times New Roman" pitchFamily="18" charset="0"/>
              </a:rPr>
            </a:br>
            <a:r>
              <a:rPr lang="ru-RU" sz="2700" b="1" i="1" dirty="0">
                <a:latin typeface="Times New Roman" pitchFamily="18" charset="0"/>
                <a:cs typeface="Times New Roman" pitchFamily="18" charset="0"/>
              </a:rPr>
              <a:t/>
            </a:r>
            <a:br>
              <a:rPr lang="ru-RU" sz="2700" b="1" i="1" dirty="0">
                <a:latin typeface="Times New Roman" pitchFamily="18" charset="0"/>
                <a:cs typeface="Times New Roman" pitchFamily="18" charset="0"/>
              </a:rPr>
            </a:br>
            <a:r>
              <a:rPr lang="ru-RU" sz="2700" b="1" i="1" dirty="0" smtClean="0">
                <a:latin typeface="Times New Roman" pitchFamily="18" charset="0"/>
                <a:cs typeface="Times New Roman" pitchFamily="18" charset="0"/>
              </a:rPr>
              <a:t>Эффективность</a:t>
            </a:r>
            <a:r>
              <a:rPr lang="ru-RU" sz="2700" b="1" dirty="0">
                <a:latin typeface="Times New Roman" pitchFamily="18" charset="0"/>
                <a:cs typeface="Times New Roman" pitchFamily="18" charset="0"/>
              </a:rPr>
              <a:t>.</a:t>
            </a:r>
            <a:r>
              <a:rPr lang="ru-RU" sz="2700" dirty="0">
                <a:latin typeface="Times New Roman" pitchFamily="18" charset="0"/>
                <a:cs typeface="Times New Roman" pitchFamily="18" charset="0"/>
              </a:rPr>
              <a:t> </a:t>
            </a:r>
            <a:r>
              <a:rPr lang="ru-RU" sz="2700" dirty="0" smtClean="0">
                <a:latin typeface="Times New Roman" pitchFamily="18" charset="0"/>
                <a:cs typeface="Times New Roman" pitchFamily="18" charset="0"/>
              </a:rPr>
              <a:t>Показатели </a:t>
            </a:r>
            <a:r>
              <a:rPr lang="ru-RU" sz="2700" dirty="0">
                <a:latin typeface="Times New Roman" pitchFamily="18" charset="0"/>
                <a:cs typeface="Times New Roman" pitchFamily="18" charset="0"/>
              </a:rPr>
              <a:t>эффективности обычно связывают с понятием продуктивности и определяются формулами вида:</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продуктивность = выход/ вход</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Показатели эффективности могут быть основаны </a:t>
            </a:r>
            <a:r>
              <a:rPr lang="ru-RU" sz="2700" dirty="0" smtClean="0">
                <a:latin typeface="Times New Roman" pitchFamily="18" charset="0"/>
                <a:cs typeface="Times New Roman" pitchFamily="18" charset="0"/>
              </a:rPr>
              <a:t>на </a:t>
            </a:r>
            <a:r>
              <a:rPr lang="ru-RU" sz="2700" dirty="0">
                <a:latin typeface="Times New Roman" pitchFamily="18" charset="0"/>
                <a:cs typeface="Times New Roman" pitchFamily="18" charset="0"/>
              </a:rPr>
              <a:t>таких параметрах, которые следует стремиться увеличить независимо от того, какая система производственных показателей используется</a:t>
            </a:r>
            <a:r>
              <a:rPr lang="ru-RU" sz="2700" dirty="0" smtClean="0">
                <a:latin typeface="Times New Roman" pitchFamily="18" charset="0"/>
                <a:cs typeface="Times New Roman" pitchFamily="18" charset="0"/>
              </a:rPr>
              <a:t>.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Показатели </a:t>
            </a:r>
            <a:r>
              <a:rPr lang="ru-RU" sz="2700" dirty="0">
                <a:latin typeface="Times New Roman" pitchFamily="18" charset="0"/>
                <a:cs typeface="Times New Roman" pitchFamily="18" charset="0"/>
              </a:rPr>
              <a:t>эффективности могут либо основываться на одном виде входных ресурсов и определяться формулами вида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продуктивность</a:t>
            </a:r>
            <a:r>
              <a:rPr lang="ru-RU" sz="2700" dirty="0">
                <a:latin typeface="Times New Roman" pitchFamily="18" charset="0"/>
                <a:cs typeface="Times New Roman" pitchFamily="18" charset="0"/>
              </a:rPr>
              <a:t>=стоимость выходных продуктов/отработанные человеко-часы</a:t>
            </a:r>
            <a:br>
              <a:rPr lang="ru-RU" sz="2700" dirty="0">
                <a:latin typeface="Times New Roman" pitchFamily="18" charset="0"/>
                <a:cs typeface="Times New Roman" pitchFamily="18" charset="0"/>
              </a:rPr>
            </a:b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dirty="0" smtClean="0">
                <a:latin typeface="Times New Roman" pitchFamily="18" charset="0"/>
                <a:cs typeface="Times New Roman" pitchFamily="18" charset="0"/>
              </a:rPr>
              <a:t>либо </a:t>
            </a:r>
            <a:r>
              <a:rPr lang="ru-RU" sz="2700" dirty="0">
                <a:latin typeface="Times New Roman" pitchFamily="18" charset="0"/>
                <a:cs typeface="Times New Roman" pitchFamily="18" charset="0"/>
              </a:rPr>
              <a:t>учитывать несколько входных ресурсов и определяться по формуле вида</a:t>
            </a:r>
            <a:r>
              <a:rPr lang="ru-RU" sz="2700" dirty="0" smtClean="0">
                <a:latin typeface="Times New Roman" pitchFamily="18" charset="0"/>
                <a:cs typeface="Times New Roman" pitchFamily="18" charset="0"/>
              </a:rPr>
              <a:t>:</a:t>
            </a:r>
            <a:br>
              <a:rPr lang="ru-RU" sz="2700" dirty="0" smtClean="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i="1" dirty="0">
                <a:latin typeface="Times New Roman" pitchFamily="18" charset="0"/>
                <a:cs typeface="Times New Roman" pitchFamily="18" charset="0"/>
              </a:rPr>
              <a:t>общий коэффициент продуктивности</a:t>
            </a:r>
            <a:r>
              <a:rPr lang="ru-RU" sz="2700" dirty="0">
                <a:latin typeface="Times New Roman" pitchFamily="18" charset="0"/>
                <a:cs typeface="Times New Roman" pitchFamily="18" charset="0"/>
              </a:rPr>
              <a:t>=стоимость выходных продуктов/затраты на рабочую силу, капитал, энергию, материалы и прочие закупки</a:t>
            </a:r>
            <a:r>
              <a:rPr lang="ru-RU" dirty="0"/>
              <a:t/>
            </a:r>
            <a:br>
              <a:rPr lang="ru-RU" dirty="0"/>
            </a:br>
            <a:endParaRPr lang="ru-RU" dirty="0"/>
          </a:p>
        </p:txBody>
      </p:sp>
    </p:spTree>
    <p:extLst>
      <p:ext uri="{BB962C8B-B14F-4D97-AF65-F5344CB8AC3E}">
        <p14:creationId xmlns:p14="http://schemas.microsoft.com/office/powerpoint/2010/main" val="496256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036496" cy="6394722"/>
          </a:xfrm>
        </p:spPr>
        <p:txBody>
          <a:bodyPr>
            <a:noAutofit/>
          </a:bodyPr>
          <a:lstStyle/>
          <a:p>
            <a:r>
              <a:rPr lang="ru-RU" sz="2400" b="1" i="1" dirty="0" smtClean="0">
                <a:latin typeface="Times New Roman" pitchFamily="18" charset="0"/>
                <a:cs typeface="Times New Roman" pitchFamily="18" charset="0"/>
              </a:rPr>
              <a:t>Результативность</a:t>
            </a:r>
            <a:r>
              <a:rPr lang="ru-RU" sz="2400" dirty="0" smtClean="0">
                <a:latin typeface="Times New Roman" pitchFamily="18" charset="0"/>
                <a:cs typeface="Times New Roman" pitchFamily="18" charset="0"/>
              </a:rPr>
              <a:t> - показатели </a:t>
            </a:r>
            <a:r>
              <a:rPr lang="ru-RU" sz="2400" dirty="0">
                <a:latin typeface="Times New Roman" pitchFamily="18" charset="0"/>
                <a:cs typeface="Times New Roman" pitchFamily="18" charset="0"/>
              </a:rPr>
              <a:t>результативности </a:t>
            </a:r>
            <a:r>
              <a:rPr lang="ru-RU" sz="2400" dirty="0" smtClean="0">
                <a:latin typeface="Times New Roman" pitchFamily="18" charset="0"/>
                <a:cs typeface="Times New Roman" pitchFamily="18" charset="0"/>
              </a:rPr>
              <a:t>могут </a:t>
            </a:r>
            <a:r>
              <a:rPr lang="ru-RU" sz="2400" dirty="0">
                <a:latin typeface="Times New Roman" pitchFamily="18" charset="0"/>
                <a:cs typeface="Times New Roman" pitchFamily="18" charset="0"/>
              </a:rPr>
              <a:t>быть определены исходя из принадлежащей организации доле рынка или результатов исследований степени удовлетворенности потребителей. Однако организации часто применяют показатели результативности, </a:t>
            </a:r>
            <a:r>
              <a:rPr lang="ru-RU" sz="2400" dirty="0" smtClean="0">
                <a:latin typeface="Times New Roman" pitchFamily="18" charset="0"/>
                <a:cs typeface="Times New Roman" pitchFamily="18" charset="0"/>
              </a:rPr>
              <a:t>связанные </a:t>
            </a:r>
            <a:r>
              <a:rPr lang="ru-RU" sz="2400" dirty="0">
                <a:latin typeface="Times New Roman" pitchFamily="18" charset="0"/>
                <a:cs typeface="Times New Roman" pitchFamily="18" charset="0"/>
              </a:rPr>
              <a:t>со своей </a:t>
            </a:r>
            <a:r>
              <a:rPr lang="ru-RU" sz="2400" dirty="0" smtClean="0">
                <a:latin typeface="Times New Roman" pitchFamily="18" charset="0"/>
                <a:cs typeface="Times New Roman" pitchFamily="18" charset="0"/>
              </a:rPr>
              <a:t>внутренней </a:t>
            </a:r>
            <a:r>
              <a:rPr lang="ru-RU" sz="2400" dirty="0">
                <a:latin typeface="Times New Roman" pitchFamily="18" charset="0"/>
                <a:cs typeface="Times New Roman" pitchFamily="18" charset="0"/>
              </a:rPr>
              <a:t>деятельностью.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i="1" dirty="0">
                <a:latin typeface="Times New Roman" pitchFamily="18" charset="0"/>
                <a:cs typeface="Times New Roman" pitchFamily="18" charset="0"/>
              </a:rPr>
              <a:t>Производственные показатели (характеристики выполнения операции) могут быть адекватными только тогда, когда они дают информацию о том, насколько близки результаты операций производственным целям.</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812089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9144000" cy="6466730"/>
          </a:xfrm>
        </p:spPr>
        <p:txBody>
          <a:bodyPr>
            <a:normAutofit/>
          </a:bodyPr>
          <a:lstStyle/>
          <a:p>
            <a:r>
              <a:rPr lang="ru-RU" sz="3600" i="1" dirty="0">
                <a:latin typeface="Times New Roman" pitchFamily="18" charset="0"/>
                <a:cs typeface="Times New Roman" pitchFamily="18" charset="0"/>
              </a:rPr>
              <a:t>Оценивая адекватность используемых производственных показателей, всегда полезно попытаться выяснить, выбраны они потому, что действительно важны, или просто потому, что для их расчета требуются легко доступные  удобные для обработки данные.</a:t>
            </a:r>
            <a:r>
              <a:rPr lang="ru-RU" sz="3600" dirty="0">
                <a:latin typeface="Times New Roman" pitchFamily="18" charset="0"/>
                <a:cs typeface="Times New Roman" pitchFamily="18" charset="0"/>
              </a:rPr>
              <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Tree>
    <p:extLst>
      <p:ext uri="{BB962C8B-B14F-4D97-AF65-F5344CB8AC3E}">
        <p14:creationId xmlns:p14="http://schemas.microsoft.com/office/powerpoint/2010/main" val="303335966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1751</TotalTime>
  <Words>1122</Words>
  <Application>Microsoft Office PowerPoint</Application>
  <PresentationFormat>Экран (4:3)</PresentationFormat>
  <Paragraphs>69</Paragraphs>
  <Slides>37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37</vt:i4>
      </vt:variant>
    </vt:vector>
  </HeadingPairs>
  <TitlesOfParts>
    <vt:vector size="38" baseType="lpstr">
      <vt:lpstr>Тема Office</vt:lpstr>
      <vt:lpstr>Тема 6. Операции в управлении проектами  План:  1. Понятие операций и характеристики операций 2 Временные масштабы планирования операций  3. Календари операций и взаимосвязь операций  4. Методы планирования операций. Сетевой анализ и календарное планирование проектов 5. Критический путь и его анализ 6. Резервы 7. Диаграмма Ганта </vt:lpstr>
      <vt:lpstr>1. Понятие операций и значение операций  Операции - это виды деятельности по преобразованию ресурсов в товары и услуги. Операционная функция включает в себя те действия, в результате которых производятся товары и услуги, поставляемые организацией во внешнюю среду.    Операционные менеджеры, следовательно, ответственны за управление ресурсами для удовлетворения нужд потребителей, составляющих их рынок.  Термины «операции» и «производство» взаимозаменяемы. Однако под производством понимается выпуск товаров и переработка сырья.   Термин «операции» шире, он включает и предоставление услуг.  Сегодня для организаций жизненно важно так построить управление операциями, чтобы быть в состоянии быстро реагировать на любые изменения, способные повлиять на деятельность организации и ее рынок.  </vt:lpstr>
      <vt:lpstr>Модель «вход-выход» является простейшей моделью системы. Она описывает, как «входы» превращаются в «выходы» посредством процесс преобразования, и потому часто называется «моделью преобразования».  Эта модель может оказаться полезной для осмысления того, как ресурсы преобразуются в товары и услуги.   Любой процесс, в котором входные ресурсы превращаются в выходные товары и/или услуги, называются операцией.    Обычно для операции требуются следующие входные ресурсы: люди, оборудование, материалы, энергия и информация.  </vt:lpstr>
      <vt:lpstr>Операции имеют характеристики выполнения операции (производственные показатели):  Экономичность (economy) означает получение входных ресурсов для операции с наименьшими возможными затратами при соблюдении установленных требований к этим входным ресурсам.  Эффективность (efficiency) означает производство требуемого количества выходных продуктов, удовлетворяющих установленным требованиям, из минимального количества входных ресурсов.  Результативность (effectiveness) означает производство выходных продуктов (товаров и /или услуг), нужных потребителю.  </vt:lpstr>
      <vt:lpstr>Экономичность. Уровень экономичности выполнения операции определяется затратами на приобретение необходимых для операционного процесса товаров и услуг. Задача материально-технического снабжения заключается в приобретении необходимых входных ресурсов в нужных количествах, в соответствующее время, от наиболее подходящего поставщика, по разумной цене. Концентрируя внимание исключительно на ценах приобретаемых товаров или услуг, Вы можете столкнуться со следующими сложностями:  - качество приобретаемых товаров или услуг может оказаться не соответствующим их назначению.  </vt:lpstr>
      <vt:lpstr>- количество приобретаемых товаров и услуг может оказаться выше необходимого, поскольку поставщики обычно соглашаются поставлять свои продукты по сниженным ценам только при условии больших объемов поставок.  - своевременность поставок имеет жизненно важное значение: преждевременные поставки вызывают рост затрат на хранение; задержки в поставках могут привести к нарушениям операционного процесса.   - поставщик входных ресурсов должен тщательно подбираться. Игнорирование при принятии решений о закупках таких характеристик поставщика, как надежность, производственный потенциал и отношение к потребителям, очень часто приводит к большим дополнительным затратам.  </vt:lpstr>
      <vt:lpstr>  Эффективность. Показатели эффективности обычно связывают с понятием продуктивности и определяются формулами вида: продуктивность = выход/ вход Показатели эффективности могут быть основаны на таких параметрах, которые следует стремиться увеличить независимо от того, какая система производственных показателей используется.   Показатели эффективности могут либо основываться на одном виде входных ресурсов и определяться формулами вида:  продуктивность=стоимость выходных продуктов/отработанные человеко-часы  либо учитывать несколько входных ресурсов и определяться по формуле вида:  общий коэффициент продуктивности=стоимость выходных продуктов/затраты на рабочую силу, капитал, энергию, материалы и прочие закупки </vt:lpstr>
      <vt:lpstr>Результативность - показатели результативности могут быть определены исходя из принадлежащей организации доле рынка или результатов исследований степени удовлетворенности потребителей. Однако организации часто применяют показатели результативности, связанные со своей внутренней деятельностью.    Производственные показатели (характеристики выполнения операции) могут быть адекватными только тогда, когда они дают информацию о том, насколько близки результаты операций производственным целям. </vt:lpstr>
      <vt:lpstr>Оценивая адекватность используемых производственных показателей, всегда полезно попытаться выяснить, выбраны они потому, что действительно важны, или просто потому, что для их расчета требуются легко доступные  удобные для обработки данные. </vt:lpstr>
      <vt:lpstr>2 Временные масштабы планирования операций   Проектные решения принимаются сравнительно редко, решения, касающиеся планирования и управления операциями, приходится принимать часто и регулярно.   Особенностью операций является то, что подобные решения могут быть как долгосрочные, так и весьма краткосрочные.</vt:lpstr>
      <vt:lpstr>Таблица 1 - Типичные временные масштабы при планировании операций разного уровня </vt:lpstr>
      <vt:lpstr>Стратегическое планирование операций - связано с принятием решений об открытии новых производств или модернизации старых, что требует закупок оборудования и имеет целью расширение производственных возможностей организации.    Агрегатное планирование имеет целью согласовать общие операционные возможности организации с ожидаемым спросом на ближайшие 12 месяцев или около того. Обычно агрегатный план составляется с разбивкой на месяцы и распределением работ по подразделениям.  </vt:lpstr>
      <vt:lpstr>  Планирование производства работа по созданию детального плана, определяющего объемы заказов по каждому виду производимых товаров и/или услуг, которые могут быть выполнены организацией каждую неделю.   Планирование работ - следующий по уровню детализации вид планирования, определяющий конкретные рабочие задания для отдельных подразделений (рабочих групп, отдельных работников или машин). Каждое рабочее задание предусматривает, когда начинается и заканчивается работа и каким способом она выполняется. Подобный график с разбивкой по дням должен быть составлен для каждого вида операционных ресурсов;  Диспетчеризация - термин,  обозначающий повседневную деятельность в виде вмешательства в операции в ответ на сиюминутные требования. Причины для вмешательства могут быть самые разные: изменения заказов потребителей, проблемы с поставщиками, поломки оборудования, недостаток материалов и т.д.  </vt:lpstr>
      <vt:lpstr>3. Календари операций и взаимосвязь операций  Календарное планирование - процесса составления и корректировки расписания, в котором работы, выполненные различными организациями, увязываются во времени между собой и с возможностями их обеспечения различными видами материально-технических и трудовых ресурсов.   Календарные планы - это расписания и графики работ, выполняемых различными участниками, которые увязывают эти работы между собой по времени и возможностям обеспечения различными ресурсами.    </vt:lpstr>
      <vt:lpstr>Резерв времени  - величина возможного отклонения продолжительности для каждой работы, которая не повлияет на завершение проекта в срок.    В большинстве сложных календарных планов существует до 6 вариантов моментов начала, окончания, продолжительности работ и резервов времени.      Это - ранние, поздние, базовые, плановые и фактические даты, реальный и свободный резерв времени. </vt:lpstr>
      <vt:lpstr>Методы расчета сетевых моделей позволяют вычислять только ранние и поздние даты. Базовые и текущие плановые даты необходимо выбирать с учетом других факторов.   Существует три варианта выбора: - календарный план по ранним началам (жестко слева): используется для стимулирования исполнителей проекта;  - календарный план по поздним окончаниям (жестко справа): используется для представления выполнения проекта в лучшем свете для потребителя;  - календарный план между ними: делается или для сглаживания потребляемых ресурсов или для показа заказчику наиболее вероятного исхода. </vt:lpstr>
      <vt:lpstr>Продолжительность - это время выполнения работы. Обычно в детерминированных планах продолжительность работы считается неизменной. В действительности она зависит от внешних факторов и является случайной величиной, задается законом распределения (или плотностью распределения).   Фактическую продолжительность полезно знать, так как сравнивая ее с плановой можно вычислить отклонения от плана, что используется для контроля процесса выполнения работ и вычисления тенденции. </vt:lpstr>
      <vt:lpstr>Цель этих мероприятий - на основе перспективных агрегатных планов операций организации разработать более детальные планы, согласовывая производственные мощности с запросами потребителей, для все более и более коротких отрезков времени.    В итоге на выходе должно получиться расписание дел на каждый день, показывающее, как будут распределены имеющиеся ресурсы. </vt:lpstr>
      <vt:lpstr> 4. Методы планирования операций. Сетевой анализ и календарное планирование проектов </vt:lpstr>
      <vt:lpstr>Сетевой анализ - это метод планирования работ проектного характера, т.е. работ, операции в которых, как правило не повторяются.   Методы сетевого анализа позволяют осуществить анализ проекта, который включает в себя большое число взаимосвязанных операций, и определить:  - вероятную продолжительность выполнения работ, их стоимость, возможные размеры экономии времени или денежных средств;   - выполнение каких операций нельзя отсрочить, не задержав при этом срок выполнения проекта в целом;  - проблемы обеспечения ресурсами;  - составление календарного плана выполнения операций, удовлетворяющего существующим ограничениям на обеспечение ресурсами.</vt:lpstr>
      <vt:lpstr>Сетевая диаграмма (сеть, граф сети, PERT диаграмма) - графическое отображение работ проекта и их взаимосвязей или сеть понимается полный комплекс работ и вех проекта с установленными между ними зависимостями.  Сетевые диаграммы отображают сетевую модель в графическом виде как множество вершин, соответствующих работам, связанных линиями, представляющими взаимосвязи между работами. Этот граф называется сетью типа вершина-работа или диаграммой предшествования.  Тип сетевой диаграммы -  типа вершина-событие - при данном подходе работа представляется в виде линии между двумя событиями (узлами графа), которые в свою очередь отображают начало и конец данной работы (например, PERT-диаграмма используется  в управлении рисками проекта).      </vt:lpstr>
      <vt:lpstr>Сетевая диаграмма моделирует только логические зависимости между элементарными работами. Она не отображает входы, процессы и выходы, и не допускает повторяющихся циклов или петель.   Методы сетевого планирования - методы, основная цель которых заключается в том, чтобы сократить до минимума продолжительность проекта. Основываются на разработанных практически одновременно и независимо методе критического пути МКП и методе оценки и пересмотра планов PERT.  </vt:lpstr>
      <vt:lpstr>Первым шагом в анализе любого проекта является составление списка входящих в него операций. Необходимо выделить непосредственно предшествующую операцию или операции. Непосредственно предшествующими называются операции, выполнение которых должно быть закончено прежде, чем может начаться данная операция.   Сетевой моделью комплекса работ называется ориентированный граф, используемый для описания зависимостей между работами и этапами проекта.   После того как составлен список, логическая последовательность выполнения операций может быть проиллюстрирована с помощью графа: вершинными («вершины-работы») и стрелочными («вершины-события»).    </vt:lpstr>
      <vt:lpstr>  Стрелочные графы (сети «вершины - события»). В этом типе графов каждая операция представлена стрелкой. Направление стрелки отражает ход времени (слева направо). Начало и окончание каждой операции называются событиями и отображаются кружочками или узлом. Операции обозначают буквой или словом, а события - числом. Поскольку любая операция характеризуется парой событий, ее можно также обозначить с помощью чисел, соответствующих этим событиям. Например, на рис. 1 операция А означает то же самое, что и операция (1,2) (поэтому сети такого типа  часто называют IJ сетями, так как каждая работа определяется номером IJ номера начало/окончание).  </vt:lpstr>
      <vt:lpstr>   Одному узлу может соответствовать (входить или выходить из него) несколько операций. Событие, изображаемое на графе с помощью узла, не считается свершимся до тех пор, пока не окончены все входящие в него операции. Операция, выходящая из некоторого узла, не может начаться до тех пор, пока не будет достигнуть начальное событие, т.е. пока не будут завершены все операции, входящие в узловое начальное событие.  Если операция С не может быть начата до момента окончания работ А и В (начальным событием для С является конечное событие для А и В), логическую схему данной операции можно представить графически следующим образом (рис. 2). </vt:lpstr>
      <vt:lpstr>   В стрелочном графе сохраняется логическая зависимость операций. Иногда, чтобы достичь этого, необходимо включить в граф одну или более фиктивных логических операций. Фиктивная логическая стрелка вводится в граф, если необходимо отразить, что некоторое событие не может появиться раньше другого события, а с помощью обычных стрелок, соответствующих операциям, этого сделать нельзя. Функция фиктивной логической операции состоит в том, чтобы показать последовательность появления событий. Фиктивным логическим операциям ставится в соответствие нулевая продолжительность выполнения, а изображаются они обычно пунктиром. Например, если работу С нельзя начать прежде, чем завершится операция А, а работу Д нельзя начать до тех пор, пока не завершатся работы А и В, соответствующий стрелочный граф будет выглядеть следующим образом (рис. 3). </vt:lpstr>
      <vt:lpstr>Рис. 3 - Использование в стрелочном графе фиктивной логической операции </vt:lpstr>
      <vt:lpstr>Кроме того, в стрелочных графах для избежания неоднозначности используются фиктивные операции идентификации.  В некоторых пакетах прикладных программ, используемых в сетевом анализе, операции обозначаются не с помощью букв или слов, а числами (сети типа IJ). Если же две или более операций выполняются одновременно, и имеют одни и те же начальное и конечное события, то компьютер не сможет отличить их друг от друга и не воспримет вводимую исходную информацию. Как показано на рис. 4, включение фиктивной операции идентификации позволяет решить данную проблему. На практике принято нумеровать события таким образом, чтобы номер конечного события был больше, чем номер начального события.</vt:lpstr>
      <vt:lpstr> После составления списка операция, входящих в проект, создается таблица операций, в которой отражаются все операции, а также операции, непосредственно  им предшествующие. В данный список не включаются фиктивные логические  операции или операции идентификации. На основе полученного списка строится стрелочный сетевой граф, включающий действительные и фиктивные операции и отражающий установленные взаимосвязи между ними. После того, как закончено построение исходного графа, можно выявить исключить из рассмотрения ненужные фиктивные операции. Затем для улучшения логической схемы исходный граф можно модифицировать и перекомпоновать. Ненужные фиктивные логические операции можно выявить с помощью простого практического правила: если единственной операцией, выходящей из некоторого узла, является фиктивная логическая операция, то по всей вероятности, без нее можно обойтись. </vt:lpstr>
      <vt:lpstr>Вершинные графы (сети типа «вершины - работы»). В этом типе сетевых графов операции представлены узлами графа, а стрелками изображаются взаимосвязи (рис. 5).   В таких сетях элементы работы представлены в виде прямоугольников, связанных логическими зависимостями, которые следуют один за другим.  </vt:lpstr>
      <vt:lpstr>    Существуют четыре типа логических зависимостей между работами (рис. 5): окончание-начало: В не может начаться, пока не закончится С окончание-окончание: Д не может закончиться пока не закончится С; начало-начало: Д не может начаться, пока на начнется С; начало - окончание: F не может закончиться, пока не начнется E. </vt:lpstr>
      <vt:lpstr>Смешанные сети. Работа представляется в виде прямоугольника (узла) или линии (стрелки). Кроме того, существуют прямоугольники и линии, которые могут не представлять работу: одновременные события и логические зависимости.   Линии используются не для объединения прямоугольников по началам или окончаниям, а для отображения момента времени до, во время или после выполнения работы. В последних модификациях смешанных сетей исчезает различие между узлами и линиями.  </vt:lpstr>
      <vt:lpstr>5. Критический путь и его анализ </vt:lpstr>
      <vt:lpstr>Критический путь - максимальный по продолжительности полный путь в сети (в сетевой модели) называется критическим; работы, лежащие на этом пути, называются критическими работами.   Именно длительность критического пути определяет наименьшую общую продолжительность работ по проекту в целом. Как правило, критические работы составляют небольшую часть всех работ сети, но именно они определяют продолжительность выполнения комплекса в целом.   Длительность выполнения всего проекта в целом может быть сокращена за счет сокращения длительности задач, лежащих на критическом пути. Соответственно, любая задержка выполнения задач критического пути повлечет увеличение длительности проекта. </vt:lpstr>
      <vt:lpstr>Метод критического пути (КМП) - является основным математическим средством для вычисления ранних и поздних начал и окончаний работ и резервов времени. Существует два возможных метода, позволяющих отследить движение времени в графе:  1. Определение для каждой операции наиболее ранних сроков начала и окончания ее выполнения.  2. Определение для каждого события наиболее раннего срока его наступления.  Второй метод применим только в случае стрелочных графов. </vt:lpstr>
      <vt:lpstr>Анализ критического пути с применением стрелочных графов. Приведенная выше методика анализа аналогичным образом может использоваться и для стрелочных графов. Значения сроков ES, EF, LS и LF записываются в графе вдоль стрелок, соответствующих операциям (рис. 6):</vt:lpstr>
      <vt:lpstr>Для того, чтобы выявить критические операции, необходимо, начиная с конца графа, вычислить наиболее поздние сроки событий (latest event time - LET), к которым события могут закончиться.    События, для которых выполняются соотношения LET начала -  EET окончания  +  продолжительность = 0 или EET начала  - LET окончания  +  продолжительность = 0, являются критическими.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8. Операции в управлении проектами  План:  1. Понятие операций и значение операций    2. Характеристики операций 3. Временные масштабы планирования операций  4. Календари операций и взаимосвязь операций  5. Методы планирования операций. Сетевой анализ и календарное планирование проектов 6. Критический путь и его анализ 7. Резервы 8. Диаграмма Ганта </dc:title>
  <dc:creator>Светлана Лёвушкина</dc:creator>
  <cp:lastModifiedBy>Home</cp:lastModifiedBy>
  <cp:revision>42</cp:revision>
  <dcterms:created xsi:type="dcterms:W3CDTF">2016-02-17T09:40:22Z</dcterms:created>
  <dcterms:modified xsi:type="dcterms:W3CDTF">2020-03-19T06:15:27Z</dcterms:modified>
</cp:coreProperties>
</file>